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2"/>
  </p:sldMasterIdLst>
  <p:sldIdLst>
    <p:sldId id="256" r:id="rId3"/>
    <p:sldId id="257" r:id="rId4"/>
  </p:sldIdLst>
  <p:sldSz cx="7556500" cy="10693400"/>
  <p:notesSz cx="7556500" cy="10693400"/>
  <p:custDataLst>
    <p:tags r:id="rId5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2">
          <p15:clr>
            <a:srgbClr val="A4A3A4"/>
          </p15:clr>
        </p15:guide>
        <p15:guide id="2" pos="24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BF27"/>
    <a:srgbClr val="E7B0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2418" y="-1758"/>
      </p:cViewPr>
      <p:guideLst>
        <p:guide orient="horz" pos="3002"/>
        <p:guide pos="247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319" cy="76319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02-Oct-22</a:t>
            </a:fld>
            <a:endParaRPr lang="en-US"/>
          </a:p>
        </p:txBody>
      </p:sp>
      <p:sp>
        <p:nvSpPr>
          <p:cNvPr id="8" name="Holder 3"/>
          <p:cNvSpPr>
            <a:spLocks noGrp="1"/>
          </p:cNvSpPr>
          <p:nvPr>
            <p:ph type="body" idx="1"/>
          </p:nvPr>
        </p:nvSpPr>
        <p:spPr>
          <a:xfrm>
            <a:off x="725805" y="2459355"/>
            <a:ext cx="6151880" cy="274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113" y="2846388"/>
            <a:ext cx="3182937" cy="6784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54450" y="2846388"/>
            <a:ext cx="3182938" cy="6784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49025-263A-43D8-8FCE-2ABAB095F46F}" type="datetimeFigureOut">
              <a:rPr lang="en-US" smtClean="0"/>
              <a:t>02-Oct-22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0911-B3F3-449C-A6B0-F61999DE7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025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569913"/>
            <a:ext cx="6516688" cy="2066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00" y="2620963"/>
            <a:ext cx="3197225" cy="1285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00" y="3906838"/>
            <a:ext cx="3197225" cy="5745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5875" y="2620963"/>
            <a:ext cx="3211513" cy="1285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5875" y="3906838"/>
            <a:ext cx="3211513" cy="5745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49025-263A-43D8-8FCE-2ABAB095F46F}" type="datetimeFigureOut">
              <a:rPr lang="en-US" smtClean="0"/>
              <a:t>02-Oct-22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0911-B3F3-449C-A6B0-F61999DE7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561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49025-263A-43D8-8FCE-2ABAB095F46F}" type="datetimeFigureOut">
              <a:rPr lang="en-US" smtClean="0"/>
              <a:t>02-Oct-22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0911-B3F3-449C-A6B0-F61999DE7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67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49025-263A-43D8-8FCE-2ABAB095F46F}" type="datetimeFigureOut">
              <a:rPr lang="en-US" smtClean="0"/>
              <a:t>02-Oct-22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0911-B3F3-449C-A6B0-F61999DE7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123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712788"/>
            <a:ext cx="2436813" cy="24955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100" y="1539875"/>
            <a:ext cx="3824288" cy="7599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00" y="3208338"/>
            <a:ext cx="2436813" cy="5943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49025-263A-43D8-8FCE-2ABAB095F46F}" type="datetimeFigureOut">
              <a:rPr lang="en-US" smtClean="0"/>
              <a:t>02-Oct-22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0911-B3F3-449C-A6B0-F61999DE7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56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712788"/>
            <a:ext cx="2436813" cy="24955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13100" y="1539875"/>
            <a:ext cx="3824288" cy="75993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00" y="3208338"/>
            <a:ext cx="2436813" cy="5943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49025-263A-43D8-8FCE-2ABAB095F46F}" type="datetimeFigureOut">
              <a:rPr lang="en-US" smtClean="0"/>
              <a:t>02-Oct-22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0911-B3F3-449C-A6B0-F61999DE7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18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49025-263A-43D8-8FCE-2ABAB095F46F}" type="datetimeFigureOut">
              <a:rPr lang="en-US" smtClean="0"/>
              <a:t>02-Oct-22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0911-B3F3-449C-A6B0-F61999DE7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014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8613" y="569913"/>
            <a:ext cx="1628775" cy="9061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113" y="569913"/>
            <a:ext cx="4737100" cy="906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49025-263A-43D8-8FCE-2ABAB095F46F}" type="datetimeFigureOut">
              <a:rPr lang="en-US" smtClean="0"/>
              <a:t>02-Oct-22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0911-B3F3-449C-A6B0-F61999DE7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04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9972002"/>
            <a:ext cx="7560309" cy="720090"/>
          </a:xfrm>
          <a:custGeom>
            <a:avLst/>
            <a:gdLst/>
            <a:ahLst/>
            <a:cxnLst/>
            <a:rect l="l" t="t" r="r" b="b"/>
            <a:pathLst>
              <a:path w="7560309" h="720090">
                <a:moveTo>
                  <a:pt x="0" y="720001"/>
                </a:moveTo>
                <a:lnTo>
                  <a:pt x="0" y="0"/>
                </a:lnTo>
                <a:lnTo>
                  <a:pt x="7560005" y="0"/>
                </a:lnTo>
                <a:lnTo>
                  <a:pt x="7560005" y="720001"/>
                </a:lnTo>
                <a:lnTo>
                  <a:pt x="0" y="720001"/>
                </a:lnTo>
                <a:close/>
              </a:path>
            </a:pathLst>
          </a:custGeom>
          <a:solidFill>
            <a:srgbClr val="F4BF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720001" y="10137737"/>
            <a:ext cx="1529994" cy="3408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7560310" cy="540000"/>
          </a:xfrm>
          <a:custGeom>
            <a:avLst/>
            <a:gdLst/>
            <a:ahLst/>
            <a:cxnLst/>
            <a:rect l="l" t="t" r="r" b="b"/>
            <a:pathLst>
              <a:path w="7560309" h="233045">
                <a:moveTo>
                  <a:pt x="7560005" y="0"/>
                </a:moveTo>
                <a:lnTo>
                  <a:pt x="0" y="0"/>
                </a:lnTo>
                <a:lnTo>
                  <a:pt x="0" y="232854"/>
                </a:lnTo>
                <a:lnTo>
                  <a:pt x="7560005" y="232854"/>
                </a:lnTo>
                <a:lnTo>
                  <a:pt x="7560005" y="0"/>
                </a:lnTo>
                <a:close/>
              </a:path>
            </a:pathLst>
          </a:custGeom>
          <a:solidFill>
            <a:srgbClr val="F4BF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02-Oct-22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023043" y="10188575"/>
            <a:ext cx="2853690" cy="3073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231F20"/>
                </a:solidFill>
                <a:latin typeface="Bahnschrift Light SemiCondensed" panose="020B0502040204020203"/>
                <a:cs typeface="Bahnschrift Light SemiCondensed" panose="020B0502040204020203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02-Oct-22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4023043" y="10188575"/>
            <a:ext cx="2853690" cy="3073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231F20"/>
                </a:solidFill>
                <a:latin typeface="Bahnschrift Light SemiCondensed" panose="020B0502040204020203"/>
                <a:cs typeface="Bahnschrift Light SemiCondensed" panose="020B0502040204020203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02-Oct-22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4023043" y="10188575"/>
            <a:ext cx="2853690" cy="3073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9972002"/>
            <a:ext cx="7560309" cy="720090"/>
          </a:xfrm>
          <a:custGeom>
            <a:avLst/>
            <a:gdLst/>
            <a:ahLst/>
            <a:cxnLst/>
            <a:rect l="l" t="t" r="r" b="b"/>
            <a:pathLst>
              <a:path w="7560309" h="720090">
                <a:moveTo>
                  <a:pt x="0" y="720001"/>
                </a:moveTo>
                <a:lnTo>
                  <a:pt x="0" y="0"/>
                </a:lnTo>
                <a:lnTo>
                  <a:pt x="7560005" y="0"/>
                </a:lnTo>
                <a:lnTo>
                  <a:pt x="7560005" y="720001"/>
                </a:lnTo>
                <a:lnTo>
                  <a:pt x="0" y="720001"/>
                </a:lnTo>
                <a:close/>
              </a:path>
            </a:pathLst>
          </a:custGeom>
          <a:solidFill>
            <a:srgbClr val="F4BF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720001" y="10137737"/>
            <a:ext cx="1529994" cy="3408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7560309" cy="233045"/>
          </a:xfrm>
          <a:custGeom>
            <a:avLst/>
            <a:gdLst/>
            <a:ahLst/>
            <a:cxnLst/>
            <a:rect l="l" t="t" r="r" b="b"/>
            <a:pathLst>
              <a:path w="7560309" h="233045">
                <a:moveTo>
                  <a:pt x="7560005" y="0"/>
                </a:moveTo>
                <a:lnTo>
                  <a:pt x="0" y="0"/>
                </a:lnTo>
                <a:lnTo>
                  <a:pt x="0" y="232854"/>
                </a:lnTo>
                <a:lnTo>
                  <a:pt x="7560005" y="232854"/>
                </a:lnTo>
                <a:lnTo>
                  <a:pt x="7560005" y="0"/>
                </a:lnTo>
                <a:close/>
              </a:path>
            </a:pathLst>
          </a:custGeom>
          <a:solidFill>
            <a:srgbClr val="F4BF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02-Oct-22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4023043" y="10188575"/>
            <a:ext cx="2853690" cy="3073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378142" y="9944862"/>
            <a:ext cx="1739455" cy="534670"/>
          </a:xfrm>
        </p:spPr>
        <p:txBody>
          <a:bodyPr/>
          <a:lstStyle/>
          <a:p>
            <a:fld id="{1D8BD707-D9CF-40AE-B4C6-C98DA3205C09}" type="datetimeFigureOut">
              <a:rPr lang="en-US"/>
              <a:t>02-Oct-22</a:t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4023043" y="10188575"/>
            <a:ext cx="2853690" cy="30734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4563" y="1749425"/>
            <a:ext cx="5667375" cy="37242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563" y="5616575"/>
            <a:ext cx="5667375" cy="258127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49025-263A-43D8-8FCE-2ABAB095F46F}" type="datetimeFigureOut">
              <a:rPr lang="en-US" smtClean="0"/>
              <a:t>02-Oct-22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0911-B3F3-449C-A6B0-F61999DE7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00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49025-263A-43D8-8FCE-2ABAB095F46F}" type="datetimeFigureOut">
              <a:rPr lang="en-US" smtClean="0"/>
              <a:t>02-Oct-22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0911-B3F3-449C-A6B0-F61999DE7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70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2665413"/>
            <a:ext cx="6516687" cy="44481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7156450"/>
            <a:ext cx="6516687" cy="23383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49025-263A-43D8-8FCE-2ABAB095F46F}" type="datetimeFigureOut">
              <a:rPr lang="en-US" smtClean="0"/>
              <a:t>02-Oct-22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C0911-B3F3-449C-A6B0-F61999DE7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72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986"/>
            <a:ext cx="7556500" cy="801551"/>
          </a:xfrm>
          <a:prstGeom prst="rect">
            <a:avLst/>
          </a:prstGeom>
        </p:spPr>
      </p:pic>
      <p:sp>
        <p:nvSpPr>
          <p:cNvPr id="11" name="bg object 16"/>
          <p:cNvSpPr/>
          <p:nvPr userDrawn="1"/>
        </p:nvSpPr>
        <p:spPr>
          <a:xfrm>
            <a:off x="0" y="9973945"/>
            <a:ext cx="7560309" cy="720090"/>
          </a:xfrm>
          <a:custGeom>
            <a:avLst/>
            <a:gdLst/>
            <a:ahLst/>
            <a:cxnLst/>
            <a:rect l="l" t="t" r="r" b="b"/>
            <a:pathLst>
              <a:path w="7560309" h="720090">
                <a:moveTo>
                  <a:pt x="0" y="720001"/>
                </a:moveTo>
                <a:lnTo>
                  <a:pt x="0" y="0"/>
                </a:lnTo>
                <a:lnTo>
                  <a:pt x="7560005" y="0"/>
                </a:lnTo>
                <a:lnTo>
                  <a:pt x="7560005" y="720001"/>
                </a:lnTo>
                <a:lnTo>
                  <a:pt x="0" y="720001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12" y="10078478"/>
            <a:ext cx="1519539" cy="5061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93" y="108746"/>
            <a:ext cx="1519539" cy="50617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26121" y="920401"/>
            <a:ext cx="6151247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231F20"/>
                </a:solidFill>
                <a:latin typeface="Bahnschrift Light SemiCondensed" panose="020B0502040204020203"/>
                <a:cs typeface="Bahnschrift Light SemiCondensed" panose="020B0502040204020203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25805" y="2459355"/>
            <a:ext cx="6151880" cy="274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4" name="object 2"/>
          <p:cNvSpPr txBox="1"/>
          <p:nvPr userDrawn="1"/>
        </p:nvSpPr>
        <p:spPr>
          <a:xfrm>
            <a:off x="3363950" y="270670"/>
            <a:ext cx="377233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en-US" sz="1400" b="1" spc="25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Colfax Thin" panose="020B0506000000020004"/>
              </a:rPr>
              <a:t>PROFESSIONAL SAFETY SOLUTIONS</a:t>
            </a:r>
            <a:endParaRPr sz="1400" b="1" spc="3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Colfax Thin" panose="020B0506000000020004"/>
            </a:endParaRPr>
          </a:p>
        </p:txBody>
      </p:sp>
      <p:sp>
        <p:nvSpPr>
          <p:cNvPr id="15" name="Holder 6"/>
          <p:cNvSpPr>
            <a:spLocks noGrp="1"/>
          </p:cNvSpPr>
          <p:nvPr userDrawn="1"/>
        </p:nvSpPr>
        <p:spPr>
          <a:xfrm>
            <a:off x="3631010" y="10183074"/>
            <a:ext cx="334230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000">
                <a:solidFill>
                  <a:schemeClr val="bg1"/>
                </a:solidFill>
                <a:latin typeface="Bahnschrift SemiBold" panose="020B0502040204020203" charset="0"/>
                <a:cs typeface="Bahnschrift SemiBold" panose="020B0502040204020203" charset="0"/>
              </a:defRPr>
            </a:lvl1pPr>
          </a:lstStyle>
          <a:p>
            <a:r>
              <a:rPr lang="en-US" sz="1800" dirty="0" smtClean="0">
                <a:sym typeface="+mn-ea"/>
              </a:rPr>
              <a:t>www.Eurohex.com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113" y="569913"/>
            <a:ext cx="6518275" cy="2066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113" y="2846388"/>
            <a:ext cx="6518275" cy="6784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113" y="9910763"/>
            <a:ext cx="1700212" cy="569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49025-263A-43D8-8FCE-2ABAB095F46F}" type="datetimeFigureOut">
              <a:rPr lang="en-US" smtClean="0"/>
              <a:t>02-Oct-22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488" y="9910763"/>
            <a:ext cx="2549525" cy="569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7175" y="9910763"/>
            <a:ext cx="1700213" cy="569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C0911-B3F3-449C-A6B0-F61999DE7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05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jpe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725805" y="1912345"/>
            <a:ext cx="3320415" cy="9859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>
              <a:lnSpc>
                <a:spcPct val="130000"/>
              </a:lnSpc>
              <a:spcBef>
                <a:spcPts val="70"/>
              </a:spcBef>
            </a:pPr>
            <a:r>
              <a:rPr lang="en-US" sz="1200" b="1" spc="-4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Superior Safety Shoes (Metal Free)</a:t>
            </a:r>
          </a:p>
          <a:p>
            <a:pPr marL="12700" marR="5080" algn="l">
              <a:lnSpc>
                <a:spcPct val="130000"/>
              </a:lnSpc>
              <a:spcBef>
                <a:spcPts val="70"/>
              </a:spcBef>
            </a:pPr>
            <a:r>
              <a:rPr lang="en-US" sz="900" dirty="0"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Heavy Duty Low Cut Safety Shoes Work is made with Brown</a:t>
            </a:r>
            <a:r>
              <a:rPr lang="en-US" sz="900" dirty="0"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  <a:sym typeface="+mn-ea"/>
              </a:rPr>
              <a:t> Cow </a:t>
            </a:r>
            <a:r>
              <a:rPr lang="en-US" sz="900" dirty="0" err="1"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  <a:sym typeface="+mn-ea"/>
              </a:rPr>
              <a:t>Nubuck</a:t>
            </a:r>
            <a:r>
              <a:rPr lang="en-US" sz="900" dirty="0"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  <a:sym typeface="+mn-ea"/>
              </a:rPr>
              <a:t> Leather</a:t>
            </a:r>
            <a:r>
              <a:rPr lang="en-US" sz="900" dirty="0"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 and PU/</a:t>
            </a:r>
            <a:r>
              <a:rPr lang="en-US" altLang="zh-CN" sz="900" dirty="0"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Rubber </a:t>
            </a:r>
            <a:r>
              <a:rPr lang="en-US" sz="900" dirty="0"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Outsole. </a:t>
            </a:r>
            <a:r>
              <a:rPr lang="en-US" sz="900" dirty="0"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  <a:sym typeface="+mn-ea"/>
              </a:rPr>
              <a:t>It is approved by Europe SGS Lab with CE S3 category, and USA </a:t>
            </a:r>
            <a:r>
              <a:rPr lang="en-US" sz="900" dirty="0" smtClean="0"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  <a:sym typeface="+mn-ea"/>
              </a:rPr>
              <a:t>ASTM.</a:t>
            </a:r>
            <a:endParaRPr sz="900" baseline="-25000" dirty="0">
              <a:latin typeface="微软雅黑" panose="020B0503020204020204" charset="-122"/>
              <a:ea typeface="微软雅黑" panose="020B0503020204020204" charset="-122"/>
              <a:cs typeface="Bahnschrift Light SemiCondensed" panose="020B0502040204020203"/>
            </a:endParaRPr>
          </a:p>
          <a:p>
            <a:pPr marL="12700" marR="5080" algn="l">
              <a:lnSpc>
                <a:spcPct val="130000"/>
              </a:lnSpc>
              <a:spcBef>
                <a:spcPts val="70"/>
              </a:spcBef>
            </a:pPr>
            <a:r>
              <a:rPr lang="en-US" sz="900" dirty="0"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 </a:t>
            </a:r>
            <a:endParaRPr sz="900" dirty="0">
              <a:latin typeface="微软雅黑" panose="020B0503020204020204" charset="-122"/>
              <a:ea typeface="微软雅黑" panose="020B0503020204020204" charset="-122"/>
              <a:cs typeface="Bahnschrift Light SemiCondensed" panose="020B0502040204020203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ctrTitle"/>
          </p:nvPr>
        </p:nvSpPr>
        <p:spPr>
          <a:xfrm>
            <a:off x="725805" y="1044575"/>
            <a:ext cx="3508375" cy="381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87170" algn="l"/>
              </a:tabLst>
            </a:pPr>
            <a:r>
              <a:rPr lang="en-US" sz="2400" b="1" spc="-75" dirty="0">
                <a:latin typeface="微软雅黑" panose="020B0503020204020204" charset="-122"/>
                <a:ea typeface="微软雅黑" panose="020B0503020204020204" charset="-122"/>
                <a:cs typeface="Bahnschrift SemiBold" panose="020B0502040204020203" charset="0"/>
              </a:rPr>
              <a:t>L-7342 </a:t>
            </a:r>
            <a:r>
              <a:rPr sz="2400" b="1" spc="-55" dirty="0">
                <a:solidFill>
                  <a:srgbClr val="EBBF27"/>
                </a:solidFill>
                <a:latin typeface="微软雅黑" panose="020B0503020204020204" charset="-122"/>
                <a:ea typeface="微软雅黑" panose="020B0503020204020204" charset="-122"/>
                <a:cs typeface="Bahnschrift SemiBold" panose="020B0502040204020203" charset="0"/>
              </a:rPr>
              <a:t>S3</a:t>
            </a:r>
            <a:r>
              <a:rPr lang="en-US" sz="2400" b="1" spc="-270" dirty="0">
                <a:solidFill>
                  <a:srgbClr val="EBBF27"/>
                </a:solidFill>
                <a:latin typeface="微软雅黑" panose="020B0503020204020204" charset="-122"/>
                <a:ea typeface="微软雅黑" panose="020B0503020204020204" charset="-122"/>
                <a:cs typeface="Bahnschrift SemiBold" panose="020B0502040204020203" charset="0"/>
              </a:rPr>
              <a:t> SRC</a:t>
            </a:r>
          </a:p>
        </p:txBody>
      </p:sp>
      <p:sp>
        <p:nvSpPr>
          <p:cNvPr id="22" name="object 22"/>
          <p:cNvSpPr/>
          <p:nvPr/>
        </p:nvSpPr>
        <p:spPr>
          <a:xfrm>
            <a:off x="725714" y="2828173"/>
            <a:ext cx="713105" cy="0"/>
          </a:xfrm>
          <a:custGeom>
            <a:avLst/>
            <a:gdLst/>
            <a:ahLst/>
            <a:cxnLst/>
            <a:rect l="l" t="t" r="r" b="b"/>
            <a:pathLst>
              <a:path w="713105">
                <a:moveTo>
                  <a:pt x="0" y="0"/>
                </a:moveTo>
                <a:lnTo>
                  <a:pt x="712800" y="0"/>
                </a:lnTo>
              </a:path>
            </a:pathLst>
          </a:custGeom>
          <a:ln w="25400">
            <a:solidFill>
              <a:srgbClr val="F4BF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文本框 31"/>
          <p:cNvSpPr txBox="1"/>
          <p:nvPr/>
        </p:nvSpPr>
        <p:spPr>
          <a:xfrm>
            <a:off x="705485" y="2904492"/>
            <a:ext cx="6130290" cy="15511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415" algn="l">
              <a:lnSpc>
                <a:spcPct val="140000"/>
              </a:lnSpc>
            </a:pPr>
            <a:r>
              <a:rPr sz="90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 SemiCondensed" panose="020B0502040204020203"/>
                <a:sym typeface="+mn-ea"/>
              </a:rPr>
              <a:t>Upper</a:t>
            </a:r>
            <a:r>
              <a:rPr lang="en-US" sz="90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 SemiCondensed" panose="020B0502040204020203"/>
                <a:sym typeface="+mn-ea"/>
              </a:rPr>
              <a:t> : Brown </a:t>
            </a:r>
            <a:r>
              <a:rPr sz="90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 SemiCondensed" panose="020B0502040204020203"/>
                <a:sym typeface="+mn-ea"/>
              </a:rPr>
              <a:t>Cow</a:t>
            </a:r>
            <a:r>
              <a:rPr lang="en-US" sz="90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 SemiCondensed" panose="020B0502040204020203"/>
                <a:sym typeface="+mn-ea"/>
              </a:rPr>
              <a:t> Nubuck</a:t>
            </a:r>
            <a:r>
              <a:rPr sz="90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 SemiCondensed" panose="020B0502040204020203"/>
                <a:sym typeface="+mn-ea"/>
              </a:rPr>
              <a:t> Leather</a:t>
            </a:r>
            <a:r>
              <a:rPr lang="en-US" sz="90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 SemiCondensed" panose="020B0502040204020203"/>
                <a:sym typeface="+mn-ea"/>
              </a:rPr>
              <a:t> </a:t>
            </a:r>
          </a:p>
          <a:p>
            <a:pPr marL="18415" algn="l">
              <a:lnSpc>
                <a:spcPct val="140000"/>
              </a:lnSpc>
            </a:pPr>
            <a:r>
              <a:rPr sz="90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 SemiCondensed" panose="020B0502040204020203"/>
                <a:sym typeface="+mn-ea"/>
              </a:rPr>
              <a:t>Lining :</a:t>
            </a:r>
            <a:r>
              <a:rPr lang="en-US" sz="90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 SemiCondensed" panose="020B0502040204020203"/>
                <a:sym typeface="+mn-ea"/>
              </a:rPr>
              <a:t> </a:t>
            </a:r>
            <a:r>
              <a:rPr sz="90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 SemiCondensed" panose="020B0502040204020203"/>
                <a:sym typeface="+mn-ea"/>
              </a:rPr>
              <a:t>Breathable Sandwich Air Mesh</a:t>
            </a:r>
          </a:p>
          <a:p>
            <a:pPr marL="18415" algn="l">
              <a:lnSpc>
                <a:spcPct val="140000"/>
              </a:lnSpc>
            </a:pPr>
            <a:r>
              <a:rPr sz="90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 SemiCondensed" panose="020B0502040204020203"/>
                <a:sym typeface="+mn-ea"/>
              </a:rPr>
              <a:t>Insole :</a:t>
            </a:r>
            <a:r>
              <a:rPr lang="en-US" sz="90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 SemiCondensed" panose="020B0502040204020203"/>
                <a:sym typeface="+mn-ea"/>
              </a:rPr>
              <a:t> </a:t>
            </a:r>
            <a:r>
              <a:rPr sz="90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 SemiCondensed" panose="020B0502040204020203"/>
                <a:sym typeface="+mn-ea"/>
              </a:rPr>
              <a:t>Comfortable </a:t>
            </a:r>
            <a:r>
              <a:rPr lang="en-US" sz="90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 SemiCondensed" panose="020B0502040204020203"/>
                <a:sym typeface="+mn-ea"/>
              </a:rPr>
              <a:t>EVA</a:t>
            </a:r>
            <a:r>
              <a:rPr sz="90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 SemiCondensed" panose="020B0502040204020203"/>
                <a:sym typeface="+mn-ea"/>
              </a:rPr>
              <a:t> Coated </a:t>
            </a:r>
            <a:r>
              <a:rPr lang="en-US" sz="90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 SemiCondensed" panose="020B0502040204020203"/>
                <a:sym typeface="+mn-ea"/>
              </a:rPr>
              <a:t>Mesh</a:t>
            </a:r>
            <a:endParaRPr sz="900" dirty="0">
              <a:solidFill>
                <a:srgbClr val="231F20"/>
              </a:solidFill>
              <a:latin typeface="微软雅黑" panose="020B0503020204020204" charset="-122"/>
              <a:ea typeface="微软雅黑" panose="020B0503020204020204" charset="-122"/>
              <a:cs typeface="Bahnschrift Light SemiCondensed" panose="020B0502040204020203"/>
              <a:sym typeface="+mn-ea"/>
            </a:endParaRPr>
          </a:p>
          <a:p>
            <a:pPr marL="18415" algn="l">
              <a:lnSpc>
                <a:spcPct val="140000"/>
              </a:lnSpc>
            </a:pPr>
            <a:r>
              <a:rPr sz="90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 SemiCondensed" panose="020B0502040204020203"/>
                <a:sym typeface="+mn-ea"/>
              </a:rPr>
              <a:t>Outsole : PU/</a:t>
            </a:r>
            <a:r>
              <a:rPr lang="en-US" sz="90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 SemiCondensed" panose="020B0502040204020203"/>
                <a:sym typeface="+mn-ea"/>
              </a:rPr>
              <a:t>PU Injection</a:t>
            </a:r>
            <a:endParaRPr sz="900" dirty="0">
              <a:solidFill>
                <a:srgbClr val="231F20"/>
              </a:solidFill>
              <a:latin typeface="微软雅黑" panose="020B0503020204020204" charset="-122"/>
              <a:ea typeface="微软雅黑" panose="020B0503020204020204" charset="-122"/>
              <a:cs typeface="Bahnschrift Light SemiCondensed" panose="020B0502040204020203"/>
              <a:sym typeface="+mn-ea"/>
            </a:endParaRPr>
          </a:p>
          <a:p>
            <a:pPr marL="18415" algn="l">
              <a:lnSpc>
                <a:spcPct val="140000"/>
              </a:lnSpc>
            </a:pPr>
            <a:r>
              <a:rPr lang="en-US" sz="90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 SemiCondensed" panose="020B0502040204020203"/>
                <a:sym typeface="+mn-ea"/>
              </a:rPr>
              <a:t>Toecap :  Composite Toecap</a:t>
            </a:r>
          </a:p>
          <a:p>
            <a:pPr marL="18415" algn="l">
              <a:lnSpc>
                <a:spcPct val="140000"/>
              </a:lnSpc>
            </a:pPr>
            <a:r>
              <a:rPr lang="en-US" sz="90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 SemiCondensed" panose="020B0502040204020203"/>
                <a:sym typeface="+mn-ea"/>
              </a:rPr>
              <a:t>Penetration : Kevlar Midsole Plate</a:t>
            </a:r>
            <a:endParaRPr sz="900" dirty="0">
              <a:solidFill>
                <a:srgbClr val="231F20"/>
              </a:solidFill>
              <a:latin typeface="微软雅黑" panose="020B0503020204020204" charset="-122"/>
              <a:ea typeface="微软雅黑" panose="020B0503020204020204" charset="-122"/>
              <a:cs typeface="Bahnschrift Light SemiCondensed" panose="020B0502040204020203"/>
              <a:sym typeface="+mn-ea"/>
            </a:endParaRPr>
          </a:p>
          <a:p>
            <a:pPr marL="18415" algn="l">
              <a:lnSpc>
                <a:spcPct val="140000"/>
              </a:lnSpc>
            </a:pPr>
            <a:r>
              <a:rPr sz="90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 SemiCondensed" panose="020B0502040204020203"/>
                <a:sym typeface="+mn-ea"/>
              </a:rPr>
              <a:t>Size : EU </a:t>
            </a:r>
            <a:r>
              <a:rPr lang="en-US" sz="90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 SemiCondensed" panose="020B0502040204020203"/>
                <a:sym typeface="+mn-ea"/>
              </a:rPr>
              <a:t>#</a:t>
            </a:r>
            <a:r>
              <a:rPr sz="900" dirty="0" smtClean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 SemiCondensed" panose="020B0502040204020203"/>
                <a:sym typeface="+mn-ea"/>
              </a:rPr>
              <a:t>3</a:t>
            </a:r>
            <a:r>
              <a:rPr lang="en-US" sz="900" dirty="0" smtClean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 SemiCondensed" panose="020B0502040204020203"/>
                <a:sym typeface="+mn-ea"/>
              </a:rPr>
              <a:t>9</a:t>
            </a:r>
            <a:r>
              <a:rPr sz="900" dirty="0" smtClean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 SemiCondensed" panose="020B0502040204020203"/>
                <a:sym typeface="+mn-ea"/>
              </a:rPr>
              <a:t>-4</a:t>
            </a:r>
            <a:r>
              <a:rPr lang="en-US" sz="900" dirty="0" smtClean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 SemiCondensed" panose="020B0502040204020203"/>
                <a:sym typeface="+mn-ea"/>
              </a:rPr>
              <a:t>6</a:t>
            </a:r>
            <a:endParaRPr sz="900" dirty="0">
              <a:solidFill>
                <a:srgbClr val="231F20"/>
              </a:solidFill>
              <a:latin typeface="微软雅黑" panose="020B0503020204020204" charset="-122"/>
              <a:ea typeface="微软雅黑" panose="020B0503020204020204" charset="-122"/>
              <a:cs typeface="Bahnschrift Light SemiCondensed" panose="020B0502040204020203"/>
              <a:sym typeface="+mn-ea"/>
            </a:endParaRPr>
          </a:p>
          <a:p>
            <a:pPr marL="18415" algn="l">
              <a:lnSpc>
                <a:spcPct val="140000"/>
              </a:lnSpc>
            </a:pPr>
            <a:r>
              <a:rPr sz="90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 SemiCondensed" panose="020B0502040204020203"/>
                <a:sym typeface="+mn-ea"/>
              </a:rPr>
              <a:t>CE EN ISO 20345:2011 </a:t>
            </a:r>
            <a:r>
              <a:rPr lang="en-US" sz="90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 SemiCondensed" panose="020B0502040204020203"/>
                <a:sym typeface="+mn-ea"/>
              </a:rPr>
              <a:t>S3 SRC </a:t>
            </a:r>
            <a:r>
              <a:rPr lang="en-US" sz="900" b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 SemiCondensed" panose="020B0502040204020203"/>
                <a:sym typeface="+mn-ea"/>
              </a:rPr>
              <a:t>&amp;</a:t>
            </a:r>
            <a:r>
              <a:rPr lang="en-US" sz="90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 SemiCondensed" panose="020B0502040204020203"/>
                <a:sym typeface="+mn-ea"/>
              </a:rPr>
              <a:t> </a:t>
            </a:r>
            <a:r>
              <a:rPr lang="en-US" sz="900" dirty="0"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  <a:sym typeface="+mn-ea"/>
              </a:rPr>
              <a:t>ASTM F2413-18 M I/75 C/75 </a:t>
            </a:r>
            <a:r>
              <a:rPr lang="en-US" sz="900" dirty="0" smtClean="0"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  <a:sym typeface="+mn-ea"/>
              </a:rPr>
              <a:t>PR</a:t>
            </a:r>
            <a:endParaRPr lang="en-US" sz="900" dirty="0">
              <a:latin typeface="微软雅黑" panose="020B0503020204020204" charset="-122"/>
              <a:ea typeface="微软雅黑" panose="020B0503020204020204" charset="-122"/>
              <a:cs typeface="Bahnschrift Light" panose="020B0502040204020203"/>
              <a:sym typeface="+mn-ea"/>
            </a:endParaRPr>
          </a:p>
        </p:txBody>
      </p:sp>
      <p:grpSp>
        <p:nvGrpSpPr>
          <p:cNvPr id="76" name="组合 75"/>
          <p:cNvGrpSpPr>
            <a:grpSpLocks noChangeAspect="1"/>
          </p:cNvGrpSpPr>
          <p:nvPr/>
        </p:nvGrpSpPr>
        <p:grpSpPr>
          <a:xfrm>
            <a:off x="795655" y="4460240"/>
            <a:ext cx="5943600" cy="612000"/>
            <a:chOff x="1052" y="7098"/>
            <a:chExt cx="8255" cy="850"/>
          </a:xfrm>
        </p:grpSpPr>
        <p:pic>
          <p:nvPicPr>
            <p:cNvPr id="25" name="图片 24" descr="icon_0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052" y="7098"/>
              <a:ext cx="596" cy="850"/>
            </a:xfrm>
            <a:prstGeom prst="rect">
              <a:avLst/>
            </a:prstGeom>
          </p:spPr>
        </p:pic>
        <p:pic>
          <p:nvPicPr>
            <p:cNvPr id="68" name="图片 67" descr="icon_0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009" y="7098"/>
              <a:ext cx="595" cy="850"/>
            </a:xfrm>
            <a:prstGeom prst="rect">
              <a:avLst/>
            </a:prstGeom>
          </p:spPr>
        </p:pic>
        <p:pic>
          <p:nvPicPr>
            <p:cNvPr id="69" name="图片 68" descr="icon_0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966" y="7098"/>
              <a:ext cx="595" cy="850"/>
            </a:xfrm>
            <a:prstGeom prst="rect">
              <a:avLst/>
            </a:prstGeom>
          </p:spPr>
        </p:pic>
        <p:pic>
          <p:nvPicPr>
            <p:cNvPr id="70" name="图片 69" descr="icon_0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923" y="7098"/>
              <a:ext cx="595" cy="850"/>
            </a:xfrm>
            <a:prstGeom prst="rect">
              <a:avLst/>
            </a:prstGeom>
          </p:spPr>
        </p:pic>
        <p:pic>
          <p:nvPicPr>
            <p:cNvPr id="71" name="图片 70" descr="icon_0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5837" y="7098"/>
              <a:ext cx="599" cy="850"/>
            </a:xfrm>
            <a:prstGeom prst="rect">
              <a:avLst/>
            </a:prstGeom>
          </p:spPr>
        </p:pic>
        <p:pic>
          <p:nvPicPr>
            <p:cNvPr id="72" name="图片 71" descr="icon_06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4880" y="7098"/>
              <a:ext cx="595" cy="850"/>
            </a:xfrm>
            <a:prstGeom prst="rect">
              <a:avLst/>
            </a:prstGeom>
          </p:spPr>
        </p:pic>
        <p:pic>
          <p:nvPicPr>
            <p:cNvPr id="73" name="图片 72" descr="icon_07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6799" y="7098"/>
              <a:ext cx="595" cy="850"/>
            </a:xfrm>
            <a:prstGeom prst="rect">
              <a:avLst/>
            </a:prstGeom>
          </p:spPr>
        </p:pic>
        <p:pic>
          <p:nvPicPr>
            <p:cNvPr id="74" name="图片 73" descr="icon_08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756" y="7098"/>
              <a:ext cx="595" cy="850"/>
            </a:xfrm>
            <a:prstGeom prst="rect">
              <a:avLst/>
            </a:prstGeom>
          </p:spPr>
        </p:pic>
        <p:pic>
          <p:nvPicPr>
            <p:cNvPr id="75" name="图片 74" descr="icon_0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713" y="7098"/>
              <a:ext cx="595" cy="850"/>
            </a:xfrm>
            <a:prstGeom prst="rect">
              <a:avLst/>
            </a:prstGeom>
          </p:spPr>
        </p:pic>
      </p:grpSp>
      <p:grpSp>
        <p:nvGrpSpPr>
          <p:cNvPr id="27" name="组合 26"/>
          <p:cNvGrpSpPr/>
          <p:nvPr/>
        </p:nvGrpSpPr>
        <p:grpSpPr>
          <a:xfrm>
            <a:off x="728345" y="5181600"/>
            <a:ext cx="6107430" cy="975360"/>
            <a:chOff x="1245" y="3132"/>
            <a:chExt cx="9618" cy="1536"/>
          </a:xfrm>
        </p:grpSpPr>
        <p:grpSp>
          <p:nvGrpSpPr>
            <p:cNvPr id="19" name="组合 18"/>
            <p:cNvGrpSpPr/>
            <p:nvPr/>
          </p:nvGrpSpPr>
          <p:grpSpPr>
            <a:xfrm>
              <a:off x="1245" y="3132"/>
              <a:ext cx="9618" cy="1537"/>
              <a:chOff x="1144" y="8180"/>
              <a:chExt cx="9618" cy="1537"/>
            </a:xfrm>
          </p:grpSpPr>
          <p:sp>
            <p:nvSpPr>
              <p:cNvPr id="23" name="object 6"/>
              <p:cNvSpPr txBox="1"/>
              <p:nvPr/>
            </p:nvSpPr>
            <p:spPr>
              <a:xfrm>
                <a:off x="1144" y="8180"/>
                <a:ext cx="9618" cy="1537"/>
              </a:xfrm>
              <a:prstGeom prst="rect">
                <a:avLst/>
              </a:prstGeom>
              <a:ln w="12700">
                <a:solidFill>
                  <a:srgbClr val="D1D3D4"/>
                </a:solidFill>
              </a:ln>
            </p:spPr>
            <p:txBody>
              <a:bodyPr vert="horz" wrap="square" lIns="0" tIns="179705" rIns="179705" bIns="0" rtlCol="0">
                <a:spAutoFit/>
              </a:bodyPr>
              <a:lstStyle/>
              <a:p>
                <a:pPr marL="1523365" marR="76200" algn="just">
                  <a:lnSpc>
                    <a:spcPct val="130000"/>
                  </a:lnSpc>
                  <a:spcBef>
                    <a:spcPts val="70"/>
                  </a:spcBef>
                </a:pPr>
                <a:r>
                  <a:rPr lang="en-US" sz="1200" b="1" dirty="0">
                    <a:solidFill>
                      <a:srgbClr val="231F20"/>
                    </a:solidFill>
                    <a:latin typeface="微软雅黑" panose="020B0503020204020204" charset="-122"/>
                    <a:ea typeface="微软雅黑" panose="020B0503020204020204" charset="-122"/>
                    <a:cs typeface="Bahnschrift Light" panose="020B0502040204020203"/>
                    <a:sym typeface="+mn-ea"/>
                  </a:rPr>
                  <a:t>Composite</a:t>
                </a:r>
                <a:r>
                  <a:rPr sz="1200" b="1" dirty="0">
                    <a:solidFill>
                      <a:srgbClr val="231F20"/>
                    </a:solidFill>
                    <a:latin typeface="微软雅黑" panose="020B0503020204020204" charset="-122"/>
                    <a:ea typeface="微软雅黑" panose="020B0503020204020204" charset="-122"/>
                    <a:cs typeface="Bahnschrift Light" panose="020B0502040204020203"/>
                    <a:sym typeface="+mn-ea"/>
                  </a:rPr>
                  <a:t> Toe Cap</a:t>
                </a:r>
                <a:r>
                  <a:rPr sz="1200" b="1" spc="-45" dirty="0">
                    <a:solidFill>
                      <a:srgbClr val="231F20"/>
                    </a:solidFill>
                    <a:latin typeface="微软雅黑" panose="020B0503020204020204" charset="-122"/>
                    <a:ea typeface="微软雅黑" panose="020B0503020204020204" charset="-122"/>
                    <a:cs typeface="Bahnschrift Light" panose="020B0502040204020203"/>
                    <a:sym typeface="+mn-ea"/>
                  </a:rPr>
                  <a:t> </a:t>
                </a:r>
                <a:r>
                  <a:rPr sz="1200" b="1" spc="-40" dirty="0">
                    <a:solidFill>
                      <a:srgbClr val="231F20"/>
                    </a:solidFill>
                    <a:latin typeface="微软雅黑" panose="020B0503020204020204" charset="-122"/>
                    <a:ea typeface="微软雅黑" panose="020B0503020204020204" charset="-122"/>
                    <a:cs typeface="Bahnschrift Light" panose="020B0502040204020203"/>
                    <a:sym typeface="+mn-ea"/>
                  </a:rPr>
                  <a:t>Protection </a:t>
                </a:r>
                <a:r>
                  <a:rPr sz="1200" b="1" dirty="0">
                    <a:solidFill>
                      <a:srgbClr val="FFCB04"/>
                    </a:solidFill>
                    <a:latin typeface="微软雅黑" panose="020B0503020204020204" charset="-122"/>
                    <a:ea typeface="微软雅黑" panose="020B0503020204020204" charset="-122"/>
                    <a:cs typeface="Bahnschrift Light" panose="020B0502040204020203"/>
                    <a:sym typeface="+mn-ea"/>
                  </a:rPr>
                  <a:t>•</a:t>
                </a:r>
                <a:r>
                  <a:rPr sz="1200" b="1" spc="-180" dirty="0">
                    <a:solidFill>
                      <a:srgbClr val="FFCB04"/>
                    </a:solidFill>
                    <a:latin typeface="微软雅黑" panose="020B0503020204020204" charset="-122"/>
                    <a:ea typeface="微软雅黑" panose="020B0503020204020204" charset="-122"/>
                    <a:cs typeface="Bahnschrift Light" panose="020B0502040204020203"/>
                    <a:sym typeface="+mn-ea"/>
                  </a:rPr>
                  <a:t> </a:t>
                </a:r>
                <a:r>
                  <a:rPr sz="1200" b="1" spc="-40" dirty="0">
                    <a:solidFill>
                      <a:srgbClr val="FFCB04"/>
                    </a:solidFill>
                    <a:latin typeface="微软雅黑" panose="020B0503020204020204" charset="-122"/>
                    <a:ea typeface="微软雅黑" panose="020B0503020204020204" charset="-122"/>
                    <a:cs typeface="Bahnschrift Light" panose="020B0502040204020203"/>
                    <a:sym typeface="+mn-ea"/>
                  </a:rPr>
                  <a:t>AN1-EN12568</a:t>
                </a:r>
                <a:endParaRPr sz="1200" b="1"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</a:endParaRPr>
              </a:p>
              <a:p>
                <a:pPr marL="1523365" marR="76200" algn="just">
                  <a:lnSpc>
                    <a:spcPct val="130000"/>
                  </a:lnSpc>
                  <a:spcBef>
                    <a:spcPts val="70"/>
                  </a:spcBef>
                </a:pPr>
                <a:r>
                  <a:rPr lang="en-US" sz="900" b="0" dirty="0">
                    <a:solidFill>
                      <a:srgbClr val="231F20"/>
                    </a:solidFill>
                    <a:latin typeface="微软雅黑" panose="020B0503020204020204" charset="-122"/>
                    <a:ea typeface="微软雅黑" panose="020B0503020204020204" charset="-122"/>
                    <a:cs typeface="Bahnschrift Light" panose="020B0502040204020203"/>
                  </a:rPr>
                  <a:t>It is made with light weight fiber-glass</a:t>
                </a:r>
                <a:r>
                  <a:rPr sz="900" b="0" dirty="0">
                    <a:solidFill>
                      <a:srgbClr val="231F20"/>
                    </a:solidFill>
                    <a:latin typeface="微软雅黑" panose="020B0503020204020204" charset="-122"/>
                    <a:ea typeface="微软雅黑" panose="020B0503020204020204" charset="-122"/>
                    <a:cs typeface="Bahnschrift Light" panose="020B0502040204020203"/>
                  </a:rPr>
                  <a:t> </a:t>
                </a:r>
                <a:r>
                  <a:rPr lang="en-US" sz="900" b="0" dirty="0">
                    <a:solidFill>
                      <a:srgbClr val="231F20"/>
                    </a:solidFill>
                    <a:latin typeface="微软雅黑" panose="020B0503020204020204" charset="-122"/>
                    <a:ea typeface="微软雅黑" panose="020B0503020204020204" charset="-122"/>
                    <a:cs typeface="Bahnschrift Light" panose="020B0502040204020203"/>
                  </a:rPr>
                  <a:t>material, which</a:t>
                </a:r>
                <a:r>
                  <a:rPr sz="900" b="0" dirty="0">
                    <a:solidFill>
                      <a:srgbClr val="231F20"/>
                    </a:solidFill>
                    <a:latin typeface="微软雅黑" panose="020B0503020204020204" charset="-122"/>
                    <a:ea typeface="微软雅黑" panose="020B0503020204020204" charset="-122"/>
                    <a:cs typeface="Bahnschrift Light" panose="020B0502040204020203"/>
                  </a:rPr>
                  <a:t> can reach 200 joules from falling or rolling objects. It is strong</a:t>
                </a:r>
                <a:r>
                  <a:rPr lang="en-US" altLang="zh-CN" sz="900" b="0" dirty="0">
                    <a:solidFill>
                      <a:srgbClr val="231F20"/>
                    </a:solidFill>
                    <a:latin typeface="微软雅黑" panose="020B0503020204020204" charset="-122"/>
                    <a:ea typeface="微软雅黑" panose="020B0503020204020204" charset="-122"/>
                    <a:cs typeface="Bahnschrift Light" panose="020B0502040204020203"/>
                  </a:rPr>
                  <a:t>er and more light</a:t>
                </a:r>
                <a:r>
                  <a:rPr sz="900" b="0" dirty="0">
                    <a:solidFill>
                      <a:srgbClr val="231F20"/>
                    </a:solidFill>
                    <a:latin typeface="微软雅黑" panose="020B0503020204020204" charset="-122"/>
                    <a:ea typeface="微软雅黑" panose="020B0503020204020204" charset="-122"/>
                    <a:cs typeface="Bahnschrift Light" panose="020B0502040204020203"/>
                  </a:rPr>
                  <a:t> than </a:t>
                </a:r>
                <a:r>
                  <a:rPr lang="en-US" sz="900" b="0" dirty="0">
                    <a:solidFill>
                      <a:srgbClr val="231F20"/>
                    </a:solidFill>
                    <a:latin typeface="微软雅黑" panose="020B0503020204020204" charset="-122"/>
                    <a:ea typeface="微软雅黑" panose="020B0503020204020204" charset="-122"/>
                    <a:cs typeface="Bahnschrift Light" panose="020B0502040204020203"/>
                  </a:rPr>
                  <a:t>steel</a:t>
                </a:r>
                <a:r>
                  <a:rPr sz="900" b="0" dirty="0">
                    <a:solidFill>
                      <a:srgbClr val="231F20"/>
                    </a:solidFill>
                    <a:latin typeface="微软雅黑" panose="020B0503020204020204" charset="-122"/>
                    <a:ea typeface="微软雅黑" panose="020B0503020204020204" charset="-122"/>
                    <a:cs typeface="Bahnschrift Light" panose="020B0502040204020203"/>
                  </a:rPr>
                  <a:t> toecap.</a:t>
                </a:r>
              </a:p>
              <a:p>
                <a:pPr marL="1523365" marR="76200" algn="just">
                  <a:lnSpc>
                    <a:spcPct val="130000"/>
                  </a:lnSpc>
                  <a:spcBef>
                    <a:spcPts val="70"/>
                  </a:spcBef>
                </a:pPr>
                <a:endParaRPr sz="900" b="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</a:endParaRPr>
              </a:p>
            </p:txBody>
          </p:sp>
          <p:sp>
            <p:nvSpPr>
              <p:cNvPr id="30" name="object 12"/>
              <p:cNvSpPr/>
              <p:nvPr/>
            </p:nvSpPr>
            <p:spPr>
              <a:xfrm>
                <a:off x="2653" y="8311"/>
                <a:ext cx="314" cy="345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33" name="组合 32"/>
              <p:cNvGrpSpPr/>
              <p:nvPr/>
            </p:nvGrpSpPr>
            <p:grpSpPr>
              <a:xfrm>
                <a:off x="2508" y="8254"/>
                <a:ext cx="515" cy="474"/>
                <a:chOff x="2508" y="8254"/>
                <a:chExt cx="515" cy="474"/>
              </a:xfrm>
            </p:grpSpPr>
            <p:sp>
              <p:nvSpPr>
                <p:cNvPr id="34" name="object 13"/>
                <p:cNvSpPr txBox="1"/>
                <p:nvPr/>
              </p:nvSpPr>
              <p:spPr>
                <a:xfrm>
                  <a:off x="2508" y="8437"/>
                  <a:ext cx="291" cy="219"/>
                </a:xfrm>
                <a:prstGeom prst="rect">
                  <a:avLst/>
                </a:prstGeom>
              </p:spPr>
              <p:txBody>
                <a:bodyPr vert="horz" wrap="square" lIns="0" tIns="31750" rIns="0" bIns="0" rtlCol="0">
                  <a:spAutoFit/>
                </a:bodyPr>
                <a:lstStyle/>
                <a:p>
                  <a:pPr marR="5080">
                    <a:lnSpc>
                      <a:spcPct val="78000"/>
                    </a:lnSpc>
                    <a:spcBef>
                      <a:spcPts val="250"/>
                    </a:spcBef>
                  </a:pPr>
                  <a:r>
                    <a:rPr sz="450" b="1" spc="-10" dirty="0">
                      <a:solidFill>
                        <a:srgbClr val="231F20"/>
                      </a:solidFill>
                      <a:latin typeface="Microsoft PhagsPa" panose="020B0502040204020203"/>
                      <a:cs typeface="Microsoft PhagsPa" panose="020B0502040204020203"/>
                    </a:rPr>
                    <a:t>EXT</a:t>
                  </a:r>
                  <a:r>
                    <a:rPr sz="450" b="1" spc="-50" dirty="0">
                      <a:solidFill>
                        <a:srgbClr val="231F20"/>
                      </a:solidFill>
                      <a:latin typeface="Microsoft PhagsPa" panose="020B0502040204020203"/>
                      <a:cs typeface="Microsoft PhagsPa" panose="020B0502040204020203"/>
                    </a:rPr>
                    <a:t>R</a:t>
                  </a:r>
                  <a:r>
                    <a:rPr sz="450" b="1" spc="-5" dirty="0">
                      <a:solidFill>
                        <a:srgbClr val="231F20"/>
                      </a:solidFill>
                      <a:latin typeface="Microsoft PhagsPa" panose="020B0502040204020203"/>
                      <a:cs typeface="Microsoft PhagsPa" panose="020B0502040204020203"/>
                    </a:rPr>
                    <a:t>A  </a:t>
                  </a:r>
                  <a:r>
                    <a:rPr sz="450" b="1" spc="-10" dirty="0">
                      <a:solidFill>
                        <a:srgbClr val="231F20"/>
                      </a:solidFill>
                      <a:latin typeface="Microsoft PhagsPa" panose="020B0502040204020203"/>
                      <a:cs typeface="Microsoft PhagsPa" panose="020B0502040204020203"/>
                    </a:rPr>
                    <a:t>WIDE</a:t>
                  </a:r>
                  <a:endParaRPr sz="450">
                    <a:latin typeface="Microsoft PhagsPa" panose="020B0502040204020203"/>
                    <a:cs typeface="Microsoft PhagsPa" panose="020B0502040204020203"/>
                  </a:endParaRPr>
                </a:p>
              </p:txBody>
            </p:sp>
            <p:sp>
              <p:nvSpPr>
                <p:cNvPr id="39" name="object 14"/>
                <p:cNvSpPr/>
                <p:nvPr/>
              </p:nvSpPr>
              <p:spPr>
                <a:xfrm>
                  <a:off x="2537" y="8254"/>
                  <a:ext cx="486" cy="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610" h="300989">
                      <a:moveTo>
                        <a:pt x="153581" y="0"/>
                      </a:moveTo>
                      <a:lnTo>
                        <a:pt x="98861" y="9675"/>
                      </a:lnTo>
                      <a:lnTo>
                        <a:pt x="51219" y="37477"/>
                      </a:lnTo>
                      <a:lnTo>
                        <a:pt x="16970" y="79321"/>
                      </a:lnTo>
                      <a:lnTo>
                        <a:pt x="0" y="130022"/>
                      </a:lnTo>
                      <a:lnTo>
                        <a:pt x="5435" y="130733"/>
                      </a:lnTo>
                      <a:lnTo>
                        <a:pt x="17538" y="90239"/>
                      </a:lnTo>
                      <a:lnTo>
                        <a:pt x="40465" y="55705"/>
                      </a:lnTo>
                      <a:lnTo>
                        <a:pt x="72154" y="28877"/>
                      </a:lnTo>
                      <a:lnTo>
                        <a:pt x="110546" y="11501"/>
                      </a:lnTo>
                      <a:lnTo>
                        <a:pt x="153581" y="5321"/>
                      </a:lnTo>
                      <a:lnTo>
                        <a:pt x="200798" y="12733"/>
                      </a:lnTo>
                      <a:lnTo>
                        <a:pt x="241843" y="33363"/>
                      </a:lnTo>
                      <a:lnTo>
                        <a:pt x="274233" y="64802"/>
                      </a:lnTo>
                      <a:lnTo>
                        <a:pt x="295487" y="104640"/>
                      </a:lnTo>
                      <a:lnTo>
                        <a:pt x="303123" y="150469"/>
                      </a:lnTo>
                      <a:lnTo>
                        <a:pt x="295487" y="196298"/>
                      </a:lnTo>
                      <a:lnTo>
                        <a:pt x="274233" y="236137"/>
                      </a:lnTo>
                      <a:lnTo>
                        <a:pt x="241843" y="267575"/>
                      </a:lnTo>
                      <a:lnTo>
                        <a:pt x="200798" y="288205"/>
                      </a:lnTo>
                      <a:lnTo>
                        <a:pt x="153581" y="295617"/>
                      </a:lnTo>
                      <a:lnTo>
                        <a:pt x="124059" y="292807"/>
                      </a:lnTo>
                      <a:lnTo>
                        <a:pt x="96107" y="284551"/>
                      </a:lnTo>
                      <a:lnTo>
                        <a:pt x="70374" y="271116"/>
                      </a:lnTo>
                      <a:lnTo>
                        <a:pt x="47510" y="252768"/>
                      </a:lnTo>
                      <a:lnTo>
                        <a:pt x="43624" y="256514"/>
                      </a:lnTo>
                      <a:lnTo>
                        <a:pt x="79484" y="282675"/>
                      </a:lnTo>
                      <a:lnTo>
                        <a:pt x="122612" y="297948"/>
                      </a:lnTo>
                      <a:lnTo>
                        <a:pt x="153581" y="300939"/>
                      </a:lnTo>
                      <a:lnTo>
                        <a:pt x="184063" y="298048"/>
                      </a:lnTo>
                      <a:lnTo>
                        <a:pt x="239547" y="275741"/>
                      </a:lnTo>
                      <a:lnTo>
                        <a:pt x="282651" y="233906"/>
                      </a:lnTo>
                      <a:lnTo>
                        <a:pt x="305632" y="180055"/>
                      </a:lnTo>
                      <a:lnTo>
                        <a:pt x="308610" y="150469"/>
                      </a:lnTo>
                      <a:lnTo>
                        <a:pt x="305632" y="120883"/>
                      </a:lnTo>
                      <a:lnTo>
                        <a:pt x="282651" y="67032"/>
                      </a:lnTo>
                      <a:lnTo>
                        <a:pt x="239547" y="25192"/>
                      </a:lnTo>
                      <a:lnTo>
                        <a:pt x="184063" y="2888"/>
                      </a:lnTo>
                      <a:lnTo>
                        <a:pt x="153581" y="0"/>
                      </a:lnTo>
                      <a:close/>
                    </a:path>
                  </a:pathLst>
                </a:custGeom>
                <a:solidFill>
                  <a:srgbClr val="E9B83E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  <p:pic>
          <p:nvPicPr>
            <p:cNvPr id="44" name="图片 43" descr="Composite-Toecap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84" y="3492"/>
              <a:ext cx="1451" cy="1036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728345" y="6338570"/>
            <a:ext cx="6107430" cy="992505"/>
            <a:chOff x="1223" y="5189"/>
            <a:chExt cx="9618" cy="1563"/>
          </a:xfrm>
        </p:grpSpPr>
        <p:sp>
          <p:nvSpPr>
            <p:cNvPr id="41" name="object 5"/>
            <p:cNvSpPr txBox="1"/>
            <p:nvPr/>
          </p:nvSpPr>
          <p:spPr>
            <a:xfrm>
              <a:off x="1223" y="5189"/>
              <a:ext cx="9618" cy="1563"/>
            </a:xfrm>
            <a:prstGeom prst="rect">
              <a:avLst/>
            </a:prstGeom>
            <a:ln w="12700">
              <a:solidFill>
                <a:srgbClr val="D1D3D4"/>
              </a:solidFill>
            </a:ln>
          </p:spPr>
          <p:txBody>
            <a:bodyPr vert="horz" wrap="square" lIns="0" tIns="179705" rIns="107950" bIns="71755" rtlCol="0">
              <a:spAutoFit/>
            </a:bodyPr>
            <a:lstStyle/>
            <a:p>
              <a:pPr marL="1523365">
                <a:lnSpc>
                  <a:spcPct val="100000"/>
                </a:lnSpc>
                <a:spcBef>
                  <a:spcPts val="1460"/>
                </a:spcBef>
              </a:pPr>
              <a:r>
                <a:rPr sz="1200" b="1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</a:rPr>
                <a:t>Kevlar Plate</a:t>
              </a:r>
              <a:r>
                <a:rPr sz="1200" b="1" spc="-45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</a:rPr>
                <a:t> </a:t>
              </a:r>
              <a:r>
                <a:rPr sz="1200" b="1" spc="-4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</a:rPr>
                <a:t>Protection </a:t>
              </a:r>
              <a:r>
                <a:rPr sz="1200" b="1" dirty="0">
                  <a:solidFill>
                    <a:srgbClr val="F3C93B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</a:rPr>
                <a:t>•</a:t>
              </a:r>
              <a:r>
                <a:rPr sz="1200" b="1" spc="-204" dirty="0">
                  <a:solidFill>
                    <a:srgbClr val="F3C93B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</a:rPr>
                <a:t> </a:t>
              </a:r>
              <a:r>
                <a:rPr sz="1200" b="1" spc="-40" dirty="0">
                  <a:solidFill>
                    <a:srgbClr val="F3C93B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</a:rPr>
                <a:t>AN1-EN12568</a:t>
              </a:r>
              <a:endParaRPr sz="1200" b="1"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endParaRPr>
            </a:p>
            <a:p>
              <a:pPr marL="1523365" marR="75565">
                <a:lnSpc>
                  <a:spcPct val="130000"/>
                </a:lnSpc>
                <a:spcBef>
                  <a:spcPts val="70"/>
                </a:spcBef>
              </a:pPr>
              <a:r>
                <a:rPr lang="en-US" sz="900" b="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</a:rPr>
                <a:t>K</a:t>
              </a:r>
              <a:r>
                <a:rPr lang="en-US" altLang="zh-CN" sz="900" b="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</a:rPr>
                <a:t>evlar</a:t>
              </a:r>
              <a:r>
                <a:rPr sz="900" b="0" spc="5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</a:rPr>
                <a:t> </a:t>
              </a:r>
              <a:r>
                <a:rPr lang="en-US" sz="900" b="0" spc="5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</a:rPr>
                <a:t>midsole </a:t>
              </a:r>
              <a:r>
                <a:rPr sz="900" b="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</a:rPr>
                <a:t>plate, is </a:t>
              </a:r>
              <a:r>
                <a:rPr sz="900" b="0" spc="5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</a:rPr>
                <a:t>zero-penetration resistant</a:t>
              </a:r>
              <a:r>
                <a:rPr lang="en-US" sz="900" b="0" spc="5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</a:rPr>
                <a:t>. It</a:t>
              </a:r>
              <a:r>
                <a:rPr sz="900" b="0" spc="5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</a:rPr>
                <a:t> can resist </a:t>
              </a:r>
              <a:r>
                <a:rPr sz="900" b="0" spc="1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</a:rPr>
                <a:t>1100 </a:t>
              </a:r>
              <a:r>
                <a:rPr sz="900" b="0" spc="5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</a:rPr>
                <a:t>newtons </a:t>
              </a:r>
              <a:r>
                <a:rPr sz="900" b="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</a:rPr>
                <a:t>nail </a:t>
              </a:r>
              <a:r>
                <a:rPr sz="900" b="0" spc="-1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</a:rPr>
                <a:t>puncture </a:t>
              </a:r>
              <a:r>
                <a:rPr lang="en-US" sz="900" b="0" spc="-1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</a:rPr>
                <a:t>from sharp objects</a:t>
              </a:r>
              <a:r>
                <a:rPr sz="900" b="0" spc="-1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</a:rPr>
                <a:t>.</a:t>
              </a:r>
              <a:r>
                <a:rPr sz="900" b="0" spc="-45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</a:rPr>
                <a:t> </a:t>
              </a:r>
              <a:r>
                <a:rPr sz="900" b="0" spc="-1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</a:rPr>
                <a:t>It</a:t>
              </a:r>
              <a:r>
                <a:rPr sz="900" b="0" spc="-5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</a:rPr>
                <a:t> </a:t>
              </a:r>
              <a:r>
                <a:rPr sz="900" b="0" spc="-5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</a:rPr>
                <a:t>is</a:t>
              </a:r>
              <a:r>
                <a:rPr sz="900" b="0" spc="-45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</a:rPr>
                <a:t> </a:t>
              </a:r>
              <a:r>
                <a:rPr sz="900" b="0" spc="-1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</a:rPr>
                <a:t>strong</a:t>
              </a:r>
              <a:r>
                <a:rPr lang="en-US" sz="900" b="0" spc="-1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</a:rPr>
                <a:t>er</a:t>
              </a:r>
              <a:r>
                <a:rPr sz="900" b="0" spc="-5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</a:rPr>
                <a:t> </a:t>
              </a:r>
              <a:r>
                <a:rPr sz="900" b="0" spc="-1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</a:rPr>
                <a:t>and</a:t>
              </a:r>
              <a:r>
                <a:rPr sz="900" b="0" spc="-5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</a:rPr>
                <a:t> </a:t>
              </a:r>
              <a:r>
                <a:rPr lang="en-US" sz="900" b="0" spc="-5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</a:rPr>
                <a:t>more </a:t>
              </a:r>
              <a:r>
                <a:rPr sz="900" b="0" spc="-1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</a:rPr>
                <a:t>flexible</a:t>
              </a:r>
              <a:r>
                <a:rPr sz="900" b="0" spc="-5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</a:rPr>
                <a:t> </a:t>
              </a:r>
              <a:r>
                <a:rPr sz="900" b="0" spc="-1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</a:rPr>
                <a:t>than</a:t>
              </a:r>
              <a:r>
                <a:rPr sz="900" b="0" spc="-45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</a:rPr>
                <a:t> </a:t>
              </a:r>
              <a:r>
                <a:rPr lang="en-US" sz="900" b="0" spc="-1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</a:rPr>
                <a:t>steel</a:t>
              </a:r>
              <a:r>
                <a:rPr sz="900" b="0" spc="-45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</a:rPr>
                <a:t> </a:t>
              </a:r>
              <a:r>
                <a:rPr sz="900" b="0" spc="-15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</a:rPr>
                <a:t>plate.</a:t>
              </a:r>
            </a:p>
            <a:p>
              <a:pPr marL="1523365" marR="75565">
                <a:lnSpc>
                  <a:spcPct val="130000"/>
                </a:lnSpc>
                <a:spcBef>
                  <a:spcPts val="70"/>
                </a:spcBef>
              </a:pPr>
              <a:endParaRPr sz="900"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1383" y="5199"/>
              <a:ext cx="2052" cy="1436"/>
              <a:chOff x="1383" y="5199"/>
              <a:chExt cx="2052" cy="1436"/>
            </a:xfrm>
          </p:grpSpPr>
          <p:pic>
            <p:nvPicPr>
              <p:cNvPr id="42" name="图片 41" descr="Kevlar-Plate2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83" y="5241"/>
                <a:ext cx="2052" cy="1394"/>
              </a:xfrm>
              <a:prstGeom prst="rect">
                <a:avLst/>
              </a:prstGeom>
            </p:spPr>
          </p:pic>
          <p:grpSp>
            <p:nvGrpSpPr>
              <p:cNvPr id="43" name="组合 42"/>
              <p:cNvGrpSpPr/>
              <p:nvPr/>
            </p:nvGrpSpPr>
            <p:grpSpPr>
              <a:xfrm>
                <a:off x="2638" y="5199"/>
                <a:ext cx="596" cy="432"/>
                <a:chOff x="486" y="6137"/>
                <a:chExt cx="596" cy="432"/>
              </a:xfrm>
            </p:grpSpPr>
            <p:sp>
              <p:nvSpPr>
                <p:cNvPr id="45" name="object 17"/>
                <p:cNvSpPr/>
                <p:nvPr/>
              </p:nvSpPr>
              <p:spPr>
                <a:xfrm>
                  <a:off x="486" y="6455"/>
                  <a:ext cx="536" cy="1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60" h="72390">
                      <a:moveTo>
                        <a:pt x="98784" y="0"/>
                      </a:moveTo>
                      <a:lnTo>
                        <a:pt x="55024" y="4698"/>
                      </a:lnTo>
                      <a:lnTo>
                        <a:pt x="17685" y="18164"/>
                      </a:lnTo>
                      <a:lnTo>
                        <a:pt x="0" y="38049"/>
                      </a:lnTo>
                      <a:lnTo>
                        <a:pt x="7819" y="56637"/>
                      </a:lnTo>
                      <a:lnTo>
                        <a:pt x="36243" y="69422"/>
                      </a:lnTo>
                      <a:lnTo>
                        <a:pt x="80372" y="71897"/>
                      </a:lnTo>
                      <a:lnTo>
                        <a:pt x="135094" y="61846"/>
                      </a:lnTo>
                      <a:lnTo>
                        <a:pt x="187219" y="45216"/>
                      </a:lnTo>
                      <a:lnTo>
                        <a:pt x="230507" y="28865"/>
                      </a:lnTo>
                      <a:lnTo>
                        <a:pt x="258718" y="19650"/>
                      </a:lnTo>
                      <a:lnTo>
                        <a:pt x="279323" y="15277"/>
                      </a:lnTo>
                      <a:lnTo>
                        <a:pt x="301843" y="10017"/>
                      </a:lnTo>
                      <a:lnTo>
                        <a:pt x="323089" y="5594"/>
                      </a:lnTo>
                      <a:lnTo>
                        <a:pt x="339871" y="3736"/>
                      </a:lnTo>
                      <a:lnTo>
                        <a:pt x="307308" y="4727"/>
                      </a:lnTo>
                      <a:lnTo>
                        <a:pt x="259136" y="4975"/>
                      </a:lnTo>
                      <a:lnTo>
                        <a:pt x="229918" y="4849"/>
                      </a:lnTo>
                      <a:lnTo>
                        <a:pt x="207810" y="4165"/>
                      </a:lnTo>
                      <a:lnTo>
                        <a:pt x="142815" y="526"/>
                      </a:lnTo>
                      <a:lnTo>
                        <a:pt x="98784" y="0"/>
                      </a:lnTo>
                      <a:close/>
                    </a:path>
                  </a:pathLst>
                </a:custGeom>
                <a:solidFill>
                  <a:srgbClr val="9E9E9E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6" name="object 18"/>
                <p:cNvSpPr/>
                <p:nvPr/>
              </p:nvSpPr>
              <p:spPr>
                <a:xfrm>
                  <a:off x="486" y="6137"/>
                  <a:ext cx="596" cy="396"/>
                </a:xfrm>
                <a:prstGeom prst="rect">
                  <a:avLst/>
                </a:prstGeom>
                <a:blipFill>
                  <a:blip r:embed="rId1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grpSp>
        <p:nvGrpSpPr>
          <p:cNvPr id="52" name="组合 51"/>
          <p:cNvGrpSpPr/>
          <p:nvPr/>
        </p:nvGrpSpPr>
        <p:grpSpPr>
          <a:xfrm>
            <a:off x="728345" y="8657590"/>
            <a:ext cx="6107430" cy="1115695"/>
            <a:chOff x="1262" y="13989"/>
            <a:chExt cx="9618" cy="1757"/>
          </a:xfrm>
        </p:grpSpPr>
        <p:sp>
          <p:nvSpPr>
            <p:cNvPr id="11" name="object 6"/>
            <p:cNvSpPr txBox="1"/>
            <p:nvPr/>
          </p:nvSpPr>
          <p:spPr>
            <a:xfrm>
              <a:off x="1262" y="13989"/>
              <a:ext cx="9618" cy="1757"/>
            </a:xfrm>
            <a:prstGeom prst="rect">
              <a:avLst/>
            </a:prstGeom>
            <a:ln w="12700">
              <a:solidFill>
                <a:srgbClr val="D1D3D4"/>
              </a:solidFill>
            </a:ln>
          </p:spPr>
          <p:txBody>
            <a:bodyPr vert="horz" wrap="square" lIns="0" tIns="96520" rIns="179705" bIns="107950" rtlCol="0">
              <a:spAutoFit/>
            </a:bodyPr>
            <a:lstStyle/>
            <a:p>
              <a:pPr marL="1523365" lvl="0" algn="l">
                <a:lnSpc>
                  <a:spcPct val="100000"/>
                </a:lnSpc>
                <a:spcBef>
                  <a:spcPts val="760"/>
                </a:spcBef>
              </a:pPr>
              <a:r>
                <a:rPr lang="en-US" sz="1200" b="1" spc="-25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Heavy Duty </a:t>
              </a:r>
              <a:r>
                <a:rPr sz="1200" b="1" spc="-25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PU</a:t>
              </a:r>
              <a:r>
                <a:rPr lang="en-US" sz="1200" b="1" spc="-25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/PU</a:t>
              </a:r>
              <a:r>
                <a:rPr sz="1200" b="1" spc="-35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 Outsole </a:t>
              </a:r>
              <a:r>
                <a:rPr sz="1200" b="1" dirty="0">
                  <a:solidFill>
                    <a:srgbClr val="FFCB04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• </a:t>
              </a:r>
              <a:r>
                <a:rPr sz="1200" b="1" spc="-25" dirty="0">
                  <a:solidFill>
                    <a:srgbClr val="FFCB04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CE </a:t>
              </a:r>
              <a:r>
                <a:rPr sz="1200" b="1" spc="-20" dirty="0">
                  <a:solidFill>
                    <a:srgbClr val="FFCB04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EN </a:t>
              </a:r>
              <a:r>
                <a:rPr sz="1200" b="1" spc="-35" dirty="0">
                  <a:solidFill>
                    <a:srgbClr val="FFCB04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ISO</a:t>
              </a:r>
              <a:r>
                <a:rPr sz="1200" b="1" spc="-125" dirty="0">
                  <a:solidFill>
                    <a:srgbClr val="FFCB04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 </a:t>
              </a:r>
              <a:r>
                <a:rPr sz="1200" b="1" spc="-35" dirty="0">
                  <a:solidFill>
                    <a:srgbClr val="FFCB04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20345:2011</a:t>
              </a:r>
              <a:endParaRPr sz="1200" b="1" dirty="0"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endParaRPr>
            </a:p>
            <a:p>
              <a:pPr marL="1523365" marR="76200" algn="just">
                <a:lnSpc>
                  <a:spcPct val="130000"/>
                </a:lnSpc>
                <a:spcBef>
                  <a:spcPts val="70"/>
                </a:spcBef>
              </a:pPr>
              <a:r>
                <a:rPr sz="900" spc="-15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The </a:t>
              </a:r>
              <a:r>
                <a:rPr sz="900" spc="-2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outsole </a:t>
              </a:r>
              <a:r>
                <a:rPr sz="900" spc="-1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is </a:t>
              </a:r>
              <a:r>
                <a:rPr sz="900" spc="-15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made </a:t>
              </a:r>
              <a:r>
                <a:rPr lang="en-US" sz="900" spc="-15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with</a:t>
              </a:r>
              <a:r>
                <a:rPr sz="900" spc="-1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 </a:t>
              </a:r>
              <a:r>
                <a:rPr sz="900" spc="-2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PU/PU </a:t>
              </a:r>
              <a:r>
                <a:rPr sz="900" spc="-15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dual </a:t>
              </a:r>
              <a:r>
                <a:rPr sz="900" spc="-25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density </a:t>
              </a:r>
              <a:r>
                <a:rPr lang="en-US" sz="900" spc="-25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material</a:t>
              </a:r>
              <a:r>
                <a:rPr sz="900" spc="-25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. </a:t>
              </a:r>
              <a:r>
                <a:rPr sz="900" spc="-15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The </a:t>
              </a:r>
              <a:r>
                <a:rPr sz="900" spc="-2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midsole </a:t>
              </a:r>
              <a:r>
                <a:rPr sz="900" spc="-1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is 45</a:t>
              </a:r>
              <a:r>
                <a:rPr lang="zh-CN" sz="900" spc="-1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±</a:t>
              </a:r>
              <a:r>
                <a:rPr lang="en-US" altLang="zh-CN" sz="900" spc="-1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5</a:t>
              </a:r>
              <a:r>
                <a:rPr sz="900" spc="-1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 </a:t>
              </a:r>
              <a:r>
                <a:rPr sz="900" spc="-2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degree hardness </a:t>
              </a:r>
              <a:r>
                <a:rPr sz="900" spc="-25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PU, </a:t>
              </a:r>
              <a:r>
                <a:rPr sz="900" spc="-2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which </a:t>
              </a:r>
              <a:r>
                <a:rPr sz="900" spc="-1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is </a:t>
              </a:r>
              <a:r>
                <a:rPr sz="900" spc="-15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soft and </a:t>
              </a:r>
              <a:r>
                <a:rPr sz="900" spc="-2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shock </a:t>
              </a:r>
              <a:r>
                <a:rPr sz="900" spc="-25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absorption.The outsole </a:t>
              </a:r>
              <a:r>
                <a:rPr sz="900" spc="-1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is </a:t>
              </a:r>
              <a:r>
                <a:rPr sz="900" spc="-2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65</a:t>
              </a:r>
              <a:r>
                <a:rPr lang="zh-CN" sz="900" spc="-1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±</a:t>
              </a:r>
              <a:r>
                <a:rPr lang="en-US" altLang="zh-CN" sz="900" spc="-1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5</a:t>
              </a:r>
              <a:r>
                <a:rPr sz="900" spc="-2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 degree hardness </a:t>
              </a:r>
              <a:r>
                <a:rPr sz="900" spc="-3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PU, </a:t>
              </a:r>
              <a:r>
                <a:rPr sz="900" spc="-2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which </a:t>
              </a:r>
              <a:r>
                <a:rPr sz="900" spc="-1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is </a:t>
              </a:r>
              <a:r>
                <a:rPr sz="900" spc="-2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tough </a:t>
              </a:r>
              <a:r>
                <a:rPr sz="900" spc="-15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and </a:t>
              </a:r>
              <a:r>
                <a:rPr sz="900" spc="-25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abrasion</a:t>
              </a:r>
              <a:r>
                <a:rPr sz="900" spc="-5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 </a:t>
              </a:r>
              <a:r>
                <a:rPr sz="900" spc="-25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resistant.</a:t>
              </a:r>
              <a:r>
                <a:rPr sz="900" spc="-5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 </a:t>
              </a:r>
              <a:r>
                <a:rPr sz="900" spc="-2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The</a:t>
              </a:r>
              <a:r>
                <a:rPr sz="900" spc="-5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 </a:t>
              </a:r>
              <a:r>
                <a:rPr sz="900" spc="-25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outsole</a:t>
              </a:r>
              <a:r>
                <a:rPr sz="900" spc="-45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 </a:t>
              </a:r>
              <a:r>
                <a:rPr sz="900" spc="-2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can</a:t>
              </a:r>
              <a:r>
                <a:rPr sz="900" spc="-5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 </a:t>
              </a:r>
              <a:r>
                <a:rPr sz="900" spc="-2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pass</a:t>
              </a:r>
              <a:r>
                <a:rPr sz="900" spc="-45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 </a:t>
              </a:r>
              <a:r>
                <a:rPr sz="900" spc="-30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SRC</a:t>
              </a:r>
              <a:r>
                <a:rPr sz="900" spc="-45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 </a:t>
              </a:r>
              <a:r>
                <a:rPr sz="900" spc="-25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slip-resistant</a:t>
              </a:r>
              <a:r>
                <a:rPr sz="900" spc="-45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 </a:t>
              </a:r>
              <a:r>
                <a:rPr sz="900" spc="-25" dirty="0">
                  <a:solidFill>
                    <a:srgbClr val="231F20"/>
                  </a:solidFill>
                  <a:latin typeface="微软雅黑" panose="020B0503020204020204" charset="-122"/>
                  <a:ea typeface="微软雅黑" panose="020B0503020204020204" charset="-122"/>
                  <a:cs typeface="Bahnschrift Light" panose="020B0502040204020203"/>
                  <a:sym typeface="+mn-ea"/>
                </a:rPr>
                <a:t>test.</a:t>
              </a:r>
              <a:endParaRPr sz="900" b="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endParaRPr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1589" y="14115"/>
              <a:ext cx="1848" cy="1185"/>
              <a:chOff x="1589" y="14115"/>
              <a:chExt cx="1848" cy="1185"/>
            </a:xfrm>
          </p:grpSpPr>
          <p:pic>
            <p:nvPicPr>
              <p:cNvPr id="50" name="图片 49" descr="E:\1. 合作客户\约旦Jack\1. Order request\约旦大货照\L-7342\dc732085fe1dea1bac853398e8168ff.jpgdc732085fe1dea1bac853398e8168ff"/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 rot="5400000">
                <a:off x="2079" y="13943"/>
                <a:ext cx="867" cy="1848"/>
              </a:xfrm>
              <a:prstGeom prst="rect">
                <a:avLst/>
              </a:prstGeom>
            </p:spPr>
          </p:pic>
          <p:sp>
            <p:nvSpPr>
              <p:cNvPr id="49" name="object 21"/>
              <p:cNvSpPr/>
              <p:nvPr/>
            </p:nvSpPr>
            <p:spPr>
              <a:xfrm>
                <a:off x="2824" y="14115"/>
                <a:ext cx="488" cy="504"/>
              </a:xfrm>
              <a:prstGeom prst="rect">
                <a:avLst/>
              </a:prstGeom>
              <a:blipFill>
                <a:blip r:embed="rId1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127" name="object 7"/>
          <p:cNvSpPr txBox="1"/>
          <p:nvPr/>
        </p:nvSpPr>
        <p:spPr>
          <a:xfrm>
            <a:off x="728345" y="7490775"/>
            <a:ext cx="6107430" cy="1087349"/>
          </a:xfrm>
          <a:prstGeom prst="rect">
            <a:avLst/>
          </a:prstGeom>
          <a:ln w="12700">
            <a:solidFill>
              <a:srgbClr val="D1D3D4"/>
            </a:solidFill>
          </a:ln>
        </p:spPr>
        <p:txBody>
          <a:bodyPr vert="horz" wrap="square" lIns="0" tIns="179705" rIns="179705" bIns="107950" rtlCol="0">
            <a:spAutoFit/>
          </a:bodyPr>
          <a:lstStyle/>
          <a:p>
            <a:pPr marL="1523365" algn="just">
              <a:lnSpc>
                <a:spcPct val="40000"/>
              </a:lnSpc>
              <a:spcBef>
                <a:spcPts val="980"/>
              </a:spcBef>
            </a:pPr>
            <a:r>
              <a:rPr lang="en-US" sz="1200" b="1" spc="-3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  <a:sym typeface="+mn-ea"/>
              </a:rPr>
              <a:t>Brown Cow Nubuck Leather Upper </a:t>
            </a:r>
            <a:r>
              <a:rPr sz="1200" b="1" dirty="0">
                <a:solidFill>
                  <a:srgbClr val="FFCB04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  <a:sym typeface="+mn-ea"/>
              </a:rPr>
              <a:t>• </a:t>
            </a:r>
            <a:r>
              <a:rPr sz="1200" b="1" spc="-25" dirty="0">
                <a:solidFill>
                  <a:srgbClr val="FFCB04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  <a:sym typeface="+mn-ea"/>
              </a:rPr>
              <a:t>CE </a:t>
            </a:r>
            <a:r>
              <a:rPr sz="1200" b="1" spc="-20" dirty="0">
                <a:solidFill>
                  <a:srgbClr val="FFCB04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  <a:sym typeface="+mn-ea"/>
              </a:rPr>
              <a:t>EN </a:t>
            </a:r>
            <a:r>
              <a:rPr sz="1200" b="1" spc="-35" dirty="0">
                <a:solidFill>
                  <a:srgbClr val="FFCB04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  <a:sym typeface="+mn-ea"/>
              </a:rPr>
              <a:t>ISO</a:t>
            </a:r>
            <a:r>
              <a:rPr sz="1200" b="1" spc="-30" dirty="0">
                <a:solidFill>
                  <a:srgbClr val="FFCB04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  <a:sym typeface="+mn-ea"/>
              </a:rPr>
              <a:t> </a:t>
            </a:r>
            <a:r>
              <a:rPr sz="1200" b="1" spc="-35" dirty="0">
                <a:solidFill>
                  <a:srgbClr val="FFCB04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  <a:sym typeface="+mn-ea"/>
              </a:rPr>
              <a:t>20345:2011</a:t>
            </a:r>
            <a:endParaRPr sz="1200" b="1" dirty="0">
              <a:latin typeface="微软雅黑" panose="020B0503020204020204" charset="-122"/>
              <a:ea typeface="微软雅黑" panose="020B0503020204020204" charset="-122"/>
              <a:cs typeface="Bahnschrift Light" panose="020B0502040204020203"/>
            </a:endParaRPr>
          </a:p>
          <a:p>
            <a:pPr marL="1523365" marR="76835" algn="just">
              <a:lnSpc>
                <a:spcPct val="130000"/>
              </a:lnSpc>
              <a:spcBef>
                <a:spcPts val="70"/>
              </a:spcBef>
            </a:pPr>
            <a:r>
              <a:rPr lang="en-US" sz="900" spc="-1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  <a:sym typeface="+mn-ea"/>
              </a:rPr>
              <a:t>High quality brown cow nubuck leather</a:t>
            </a:r>
            <a:r>
              <a:rPr lang="en-US" sz="900" b="0" spc="-1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 with thickness 1.6-1.8mm. </a:t>
            </a:r>
            <a:r>
              <a:rPr lang="en-US" sz="900" spc="-1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  <a:sym typeface="+mn-ea"/>
              </a:rPr>
              <a:t>It is treated with breathable technology to keep feet from dry during walking all days</a:t>
            </a:r>
            <a:r>
              <a:rPr lang="en-US" sz="900" b="0" spc="-1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. Tear strength is required 10% higher </a:t>
            </a:r>
            <a:r>
              <a:rPr lang="en-US" sz="850" b="0" spc="-1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than Europe test requirement, to reach longer lifespan. </a:t>
            </a:r>
            <a:endParaRPr sz="850" b="0" spc="-10" dirty="0">
              <a:solidFill>
                <a:srgbClr val="231F20"/>
              </a:solidFill>
              <a:latin typeface="微软雅黑" panose="020B0503020204020204" charset="-122"/>
              <a:ea typeface="微软雅黑" panose="020B0503020204020204" charset="-122"/>
              <a:cs typeface="Bahnschrift Light" panose="020B0502040204020203"/>
            </a:endParaRPr>
          </a:p>
        </p:txBody>
      </p:sp>
      <p:pic>
        <p:nvPicPr>
          <p:cNvPr id="38" name="图片 37" descr="C:\Users\Administrator\Desktop\皮料\浅棕疯马.png浅棕疯马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918210" y="7620591"/>
            <a:ext cx="1098550" cy="619760"/>
          </a:xfrm>
          <a:prstGeom prst="snip2SameRect">
            <a:avLst/>
          </a:prstGeom>
        </p:spPr>
      </p:pic>
      <p:sp>
        <p:nvSpPr>
          <p:cNvPr id="130" name="object 26"/>
          <p:cNvSpPr/>
          <p:nvPr/>
        </p:nvSpPr>
        <p:spPr>
          <a:xfrm>
            <a:off x="1699895" y="7427595"/>
            <a:ext cx="316865" cy="316230"/>
          </a:xfrm>
          <a:prstGeom prst="rect">
            <a:avLst/>
          </a:prstGeom>
          <a:blipFill rotWithShape="1"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960" y="461010"/>
            <a:ext cx="5109513" cy="3577748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744447" y="1512691"/>
            <a:ext cx="1323431" cy="322063"/>
          </a:xfrm>
          <a:prstGeom prst="roundRect">
            <a:avLst/>
          </a:prstGeom>
          <a:solidFill>
            <a:srgbClr val="EBB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2215813" y="1513963"/>
            <a:ext cx="1981250" cy="322063"/>
          </a:xfrm>
          <a:prstGeom prst="roundRect">
            <a:avLst/>
          </a:prstGeom>
          <a:solidFill>
            <a:srgbClr val="EBB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858594" y="1524606"/>
            <a:ext cx="12798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spc="-75" dirty="0">
                <a:latin typeface="微软雅黑" panose="020B0503020204020204" charset="-122"/>
                <a:ea typeface="微软雅黑" panose="020B0503020204020204" charset="-122"/>
              </a:rPr>
              <a:t>Composite</a:t>
            </a:r>
          </a:p>
        </p:txBody>
      </p:sp>
      <p:sp>
        <p:nvSpPr>
          <p:cNvPr id="54" name="Rectangle 53"/>
          <p:cNvSpPr/>
          <p:nvPr/>
        </p:nvSpPr>
        <p:spPr>
          <a:xfrm>
            <a:off x="2214753" y="1524606"/>
            <a:ext cx="19582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spc="-75" dirty="0" smtClean="0">
                <a:latin typeface="微软雅黑" panose="020B0503020204020204" charset="-122"/>
                <a:ea typeface="微软雅黑" panose="020B0503020204020204" charset="-122"/>
              </a:rPr>
              <a:t>Memory Foam Insole</a:t>
            </a:r>
            <a:endParaRPr lang="en-US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999" y="6796761"/>
            <a:ext cx="1765666" cy="17656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15625" r="18366" b="17101"/>
          <a:stretch/>
        </p:blipFill>
        <p:spPr>
          <a:xfrm>
            <a:off x="3813446" y="6720443"/>
            <a:ext cx="2982122" cy="200554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83499" y="812820"/>
            <a:ext cx="2766060" cy="69532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lang="en-US" sz="1200" b="1" spc="-4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Sole Bonding</a:t>
            </a:r>
            <a:r>
              <a:rPr sz="1200" b="1" spc="-8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 </a:t>
            </a:r>
            <a:r>
              <a:rPr sz="1200" b="1" spc="-4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Strength </a:t>
            </a:r>
            <a:r>
              <a:rPr lang="en-US" sz="1200" b="1" spc="-4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Test</a:t>
            </a:r>
            <a:endParaRPr sz="1200" b="1">
              <a:latin typeface="微软雅黑" panose="020B0503020204020204" charset="-122"/>
              <a:ea typeface="微软雅黑" panose="020B0503020204020204" charset="-122"/>
              <a:cs typeface="Bahnschrift Light" panose="020B0502040204020203"/>
            </a:endParaRPr>
          </a:p>
          <a:p>
            <a:pPr marL="12700" marR="5080">
              <a:lnSpc>
                <a:spcPct val="120000"/>
              </a:lnSpc>
              <a:spcBef>
                <a:spcPts val="270"/>
              </a:spcBef>
              <a:buChar char="•"/>
              <a:tabLst>
                <a:tab pos="69850" algn="l"/>
              </a:tabLst>
            </a:pPr>
            <a:r>
              <a:rPr lang="en-US" sz="900" b="0" spc="-2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 EN ISO 20344:2011, 5.2</a:t>
            </a:r>
            <a:r>
              <a:rPr sz="900" b="0" spc="-5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 </a:t>
            </a:r>
            <a:r>
              <a:rPr lang="en-US" sz="900" b="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(Between Upper &amp; Sole)</a:t>
            </a:r>
          </a:p>
          <a:p>
            <a:pPr marL="12700" marR="5080">
              <a:lnSpc>
                <a:spcPct val="120000"/>
              </a:lnSpc>
              <a:spcBef>
                <a:spcPts val="270"/>
              </a:spcBef>
              <a:buChar char="•"/>
              <a:tabLst>
                <a:tab pos="69850" algn="l"/>
              </a:tabLst>
            </a:pPr>
            <a:r>
              <a:rPr sz="900" b="0" spc="-4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 </a:t>
            </a:r>
            <a:r>
              <a:rPr lang="en-US" sz="900" b="0" spc="-4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Average </a:t>
            </a:r>
            <a:r>
              <a:rPr sz="900" b="0" spc="-4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Test </a:t>
            </a:r>
            <a:r>
              <a:rPr lang="en-US" sz="900" b="0" spc="-4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Result</a:t>
            </a:r>
            <a:r>
              <a:rPr sz="900" b="0" spc="-4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 </a:t>
            </a:r>
            <a:r>
              <a:rPr lang="en-US" sz="900" b="0" spc="-4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5.8</a:t>
            </a:r>
            <a:r>
              <a:rPr lang="zh-CN" altLang="en-US" sz="900" b="0" spc="-4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±</a:t>
            </a:r>
            <a:r>
              <a:rPr lang="en-US" altLang="zh-CN" sz="900" b="0" spc="-4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5</a:t>
            </a:r>
            <a:r>
              <a:rPr lang="en-US" sz="900" b="0" spc="-4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 </a:t>
            </a:r>
            <a:r>
              <a:rPr sz="900" b="0" spc="-2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(N/mm) </a:t>
            </a:r>
            <a:endParaRPr sz="900">
              <a:latin typeface="微软雅黑" panose="020B0503020204020204" charset="-122"/>
              <a:ea typeface="微软雅黑" panose="020B0503020204020204" charset="-122"/>
              <a:cs typeface="Bahnschrift Light" panose="020B0502040204020203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25642" y="1606777"/>
            <a:ext cx="2937237" cy="12163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1" name="object 4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801745" y="1072515"/>
          <a:ext cx="3035300" cy="16516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00250"/>
                <a:gridCol w="1035050"/>
              </a:tblGrid>
              <a:tr h="521970">
                <a:tc gridSpan="2">
                  <a:txBody>
                    <a:bodyPr/>
                    <a:lstStyle/>
                    <a:p>
                      <a:pPr marL="116205" marR="625475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endParaRPr lang="en-US" sz="900" b="1" dirty="0">
                        <a:solidFill>
                          <a:srgbClr val="231F2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Bahnschrift Light" panose="020B0502040204020203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3C93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/>
                </a:tc>
              </a:tr>
              <a:tr h="287655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900" b="0" spc="-3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Leather Tear Strength ≥</a:t>
                      </a:r>
                    </a:p>
                  </a:txBody>
                  <a:tcPr marL="179705" marR="0" marT="71755" marB="7175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900" b="0" spc="-4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120.0 Newtons</a:t>
                      </a:r>
                    </a:p>
                  </a:txBody>
                  <a:tcPr marL="0" marR="0" marT="71755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269240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lang="en-US" sz="900" b="0" spc="-2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Leather Tensile Properties </a:t>
                      </a:r>
                      <a:r>
                        <a:rPr lang="en-US" sz="900" spc="-3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 ≥</a:t>
                      </a:r>
                      <a:endParaRPr lang="en-US" sz="900" dirty="0">
                        <a:solidFill>
                          <a:srgbClr val="231F2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Bahnschrift Light" panose="020B0502040204020203"/>
                      </a:endParaRPr>
                    </a:p>
                  </a:txBody>
                  <a:tcPr marL="179705" marR="0" marT="71755" marB="7175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lang="en-US" sz="900" b="0" spc="-3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15.0 N/mm²</a:t>
                      </a:r>
                    </a:p>
                  </a:txBody>
                  <a:tcPr marL="0" marR="0" marT="5588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269240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lang="en-US" sz="900" b="0" spc="-2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Lining Tear Strength </a:t>
                      </a:r>
                      <a:r>
                        <a:rPr lang="en-US" sz="900" spc="-3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 ≥</a:t>
                      </a:r>
                      <a:endParaRPr lang="en-US" sz="900" dirty="0">
                        <a:solidFill>
                          <a:srgbClr val="231F2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Bahnschrift Light" panose="020B0502040204020203"/>
                      </a:endParaRPr>
                    </a:p>
                  </a:txBody>
                  <a:tcPr marL="179705" marR="0" marT="71755" marB="7175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lang="en-US" sz="900" b="0" spc="-3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15.0 N/mm</a:t>
                      </a:r>
                    </a:p>
                  </a:txBody>
                  <a:tcPr marL="0" marR="0" marT="5588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269240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lang="en-US" sz="900" b="0" spc="-2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Bonding</a:t>
                      </a:r>
                      <a:r>
                        <a:rPr sz="900" b="0" spc="-2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 Strength</a:t>
                      </a:r>
                      <a:r>
                        <a:rPr lang="en-US" sz="900" spc="-3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 ≥</a:t>
                      </a:r>
                      <a:endParaRPr sz="900" dirty="0">
                        <a:solidFill>
                          <a:srgbClr val="231F2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Bahnschrift Light" panose="020B0502040204020203"/>
                      </a:endParaRPr>
                    </a:p>
                  </a:txBody>
                  <a:tcPr marL="179705" marR="0" marT="71755" marB="7175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lang="en-US" sz="900" spc="-3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4.0 N/mm</a:t>
                      </a:r>
                      <a:endParaRPr lang="en-US" sz="900" b="0" spc="-35" dirty="0">
                        <a:solidFill>
                          <a:srgbClr val="231F2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Bahnschrift Light" panose="020B0502040204020203"/>
                        <a:sym typeface="+mn-ea"/>
                      </a:endParaRPr>
                    </a:p>
                  </a:txBody>
                  <a:tcPr marL="0" marR="0" marT="59690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2" name="object 42"/>
          <p:cNvSpPr txBox="1"/>
          <p:nvPr/>
        </p:nvSpPr>
        <p:spPr>
          <a:xfrm>
            <a:off x="4019550" y="8621395"/>
            <a:ext cx="2830830" cy="1243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160">
              <a:lnSpc>
                <a:spcPct val="143000"/>
              </a:lnSpc>
              <a:spcBef>
                <a:spcPts val="100"/>
              </a:spcBef>
            </a:pPr>
            <a:r>
              <a:rPr sz="700" b="0" spc="-2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Footwear which </a:t>
            </a:r>
            <a:r>
              <a:rPr sz="700" b="0" spc="-1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are too </a:t>
            </a:r>
            <a:r>
              <a:rPr sz="700" b="0" spc="-2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loose or  </a:t>
            </a:r>
            <a:r>
              <a:rPr sz="700" b="0" spc="-1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too</a:t>
            </a:r>
            <a:r>
              <a:rPr sz="700" b="0" spc="-4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 </a:t>
            </a:r>
            <a:r>
              <a:rPr sz="700" b="0" spc="-2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tight</a:t>
            </a:r>
            <a:r>
              <a:rPr sz="700" b="0" spc="-4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 </a:t>
            </a:r>
            <a:r>
              <a:rPr sz="700" b="0" spc="-2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may</a:t>
            </a:r>
            <a:r>
              <a:rPr sz="700" b="0" spc="-3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 </a:t>
            </a:r>
            <a:r>
              <a:rPr sz="700" b="0" spc="-1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not</a:t>
            </a:r>
            <a:r>
              <a:rPr sz="700" b="0" spc="-3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 </a:t>
            </a:r>
            <a:r>
              <a:rPr sz="700" b="0" spc="-2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provide</a:t>
            </a:r>
            <a:r>
              <a:rPr sz="700" b="0" spc="-3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 </a:t>
            </a:r>
            <a:r>
              <a:rPr sz="700" b="0" spc="-2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optimum</a:t>
            </a:r>
            <a:r>
              <a:rPr sz="700" b="0" spc="-3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 </a:t>
            </a:r>
            <a:r>
              <a:rPr sz="700" b="0" spc="-2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level</a:t>
            </a:r>
            <a:r>
              <a:rPr sz="700" b="0" spc="-4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 </a:t>
            </a:r>
            <a:r>
              <a:rPr sz="700" b="0" spc="-1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of</a:t>
            </a:r>
            <a:r>
              <a:rPr sz="700" b="0" spc="-3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 </a:t>
            </a:r>
            <a:r>
              <a:rPr sz="700" b="0" spc="-2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protection.</a:t>
            </a:r>
            <a:endParaRPr sz="700">
              <a:latin typeface="微软雅黑" panose="020B0503020204020204" charset="-122"/>
              <a:ea typeface="微软雅黑" panose="020B0503020204020204" charset="-122"/>
              <a:cs typeface="Bahnschrift Light" panose="020B0502040204020203"/>
            </a:endParaRPr>
          </a:p>
          <a:p>
            <a:pPr marL="12700" marR="6350">
              <a:lnSpc>
                <a:spcPct val="143000"/>
              </a:lnSpc>
            </a:pPr>
            <a:r>
              <a:rPr sz="700" b="0" spc="-2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4.) STORAGE: </a:t>
            </a:r>
            <a:r>
              <a:rPr sz="700" b="0" spc="-1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Keep </a:t>
            </a:r>
            <a:r>
              <a:rPr lang="en-US" sz="700" b="0" spc="-1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the footwear </a:t>
            </a:r>
            <a:r>
              <a:rPr sz="700" b="0" spc="-1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in its </a:t>
            </a:r>
            <a:r>
              <a:rPr sz="700" b="0" spc="-1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original packaging, under ordinary temperature</a:t>
            </a:r>
            <a:r>
              <a:rPr lang="en-US" sz="700" b="0" spc="-1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,</a:t>
            </a:r>
            <a:r>
              <a:rPr sz="700" b="0" spc="1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 </a:t>
            </a:r>
            <a:r>
              <a:rPr sz="700" b="0" spc="1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non-humidity conditions </a:t>
            </a:r>
            <a:r>
              <a:rPr sz="700" b="0" spc="1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and in </a:t>
            </a:r>
            <a:r>
              <a:rPr sz="700" b="0" spc="1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clean, </a:t>
            </a:r>
            <a:r>
              <a:rPr sz="700" b="0" spc="1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covered and </a:t>
            </a:r>
            <a:r>
              <a:rPr sz="700" b="0" spc="1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ventilated </a:t>
            </a:r>
            <a:r>
              <a:rPr sz="700" b="0" spc="-2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premises.</a:t>
            </a:r>
            <a:endParaRPr sz="700">
              <a:latin typeface="微软雅黑" panose="020B0503020204020204" charset="-122"/>
              <a:ea typeface="微软雅黑" panose="020B0503020204020204" charset="-122"/>
              <a:cs typeface="Bahnschrift Light" panose="020B0502040204020203"/>
            </a:endParaRPr>
          </a:p>
          <a:p>
            <a:pPr marL="12700" marR="5080">
              <a:lnSpc>
                <a:spcPct val="143000"/>
              </a:lnSpc>
            </a:pPr>
            <a:r>
              <a:rPr sz="700" b="0" spc="1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5.) CLEANING: </a:t>
            </a:r>
            <a:r>
              <a:rPr sz="700" b="0" spc="2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Clean footwear regularly </a:t>
            </a:r>
            <a:r>
              <a:rPr sz="700" b="0" spc="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by </a:t>
            </a:r>
            <a:r>
              <a:rPr sz="700" b="0" spc="1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high </a:t>
            </a:r>
            <a:r>
              <a:rPr sz="700" b="0" spc="2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quality </a:t>
            </a:r>
            <a:r>
              <a:rPr sz="700" b="0" spc="2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cleaning </a:t>
            </a:r>
            <a:r>
              <a:rPr sz="700" b="0" spc="-2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treatments recommended </a:t>
            </a:r>
            <a:r>
              <a:rPr sz="700" b="0" spc="-1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as </a:t>
            </a:r>
            <a:r>
              <a:rPr sz="700" b="0" spc="-2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suitable for </a:t>
            </a:r>
            <a:r>
              <a:rPr sz="700" b="0" spc="-1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the </a:t>
            </a:r>
            <a:r>
              <a:rPr sz="700" b="0" spc="-2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purpose. Don't </a:t>
            </a:r>
            <a:r>
              <a:rPr sz="700" b="0" spc="-1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use </a:t>
            </a:r>
            <a:r>
              <a:rPr sz="700" b="0" spc="-2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caustic or corrosive cleaning</a:t>
            </a:r>
            <a:r>
              <a:rPr sz="700" b="0" spc="-6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 </a:t>
            </a:r>
            <a:r>
              <a:rPr sz="700" b="0" spc="-2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agents.</a:t>
            </a:r>
            <a:endParaRPr sz="700">
              <a:latin typeface="微软雅黑" panose="020B0503020204020204" charset="-122"/>
              <a:ea typeface="微软雅黑" panose="020B0503020204020204" charset="-122"/>
              <a:cs typeface="Bahnschrift Light" panose="020B0502040204020203"/>
            </a:endParaRPr>
          </a:p>
        </p:txBody>
      </p:sp>
      <p:graphicFrame>
        <p:nvGraphicFramePr>
          <p:cNvPr id="43" name="object 43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749213" y="2904331"/>
          <a:ext cx="6087745" cy="3788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9270"/>
                <a:gridCol w="3038475"/>
              </a:tblGrid>
              <a:tr h="353060">
                <a:tc gridSpan="2"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1120"/>
                        </a:spcBef>
                      </a:pPr>
                      <a:r>
                        <a:rPr lang="en-US" sz="900" b="1" spc="-4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√ </a:t>
                      </a:r>
                      <a:r>
                        <a:rPr sz="900" b="1" spc="-4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Protection </a:t>
                      </a:r>
                      <a:r>
                        <a:rPr lang="en-US" sz="900" b="1" spc="-4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With</a:t>
                      </a:r>
                      <a:r>
                        <a:rPr sz="900" b="1" spc="-7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 </a:t>
                      </a:r>
                      <a:r>
                        <a:rPr lang="en-US" sz="900" b="1" spc="-7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S</a:t>
                      </a:r>
                      <a:r>
                        <a:rPr lang="en-US" sz="900" b="1" spc="-3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lip Resistant (</a:t>
                      </a:r>
                      <a:r>
                        <a:rPr lang="en-US" sz="900" b="1" spc="-3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SRC</a:t>
                      </a:r>
                      <a:r>
                        <a:rPr lang="en-US" sz="900" b="1" spc="-3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)                                                                                                      R</a:t>
                      </a:r>
                      <a:r>
                        <a:rPr lang="en-US" altLang="zh-CN" sz="900" b="1" spc="-3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esult</a:t>
                      </a:r>
                    </a:p>
                  </a:txBody>
                  <a:tcPr marL="0" marR="0" marT="107950" marB="10795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3C93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/>
                </a:tc>
              </a:tr>
              <a:tr h="462915">
                <a:tc gridSpan="2">
                  <a:txBody>
                    <a:bodyPr/>
                    <a:lstStyle/>
                    <a:p>
                      <a:pPr marL="264160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800" b="0" spc="-3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Test</a:t>
                      </a:r>
                      <a:r>
                        <a:rPr sz="800" b="0" spc="-5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 </a:t>
                      </a:r>
                      <a:r>
                        <a:rPr sz="800" b="0" spc="-3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Requirement</a:t>
                      </a:r>
                      <a:r>
                        <a:rPr sz="800" b="0" spc="-4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 </a:t>
                      </a:r>
                      <a:r>
                        <a:rPr sz="800" b="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:</a:t>
                      </a:r>
                      <a:r>
                        <a:rPr sz="800" b="0" spc="-4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 </a:t>
                      </a:r>
                      <a:r>
                        <a:rPr lang="en-US" sz="800" b="0" spc="-4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SRA (Eurotile 2+Nal S) Forward Heel Slip ≥0.28 &amp; Forward Flat Slip: ≥0.32</a:t>
                      </a:r>
                    </a:p>
                    <a:p>
                      <a:pPr marL="264160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lang="en-US" sz="800" b="0" spc="-4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                                   SRB</a:t>
                      </a:r>
                      <a:r>
                        <a:rPr lang="en-US" sz="800" spc="-4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 (Steel Floor+Glycerine) Forward Heel Slip ≥0.13 &amp; Forward Flat Slip: ≥0.18</a:t>
                      </a:r>
                      <a:endParaRPr lang="en-US" sz="800" b="0" spc="-45" dirty="0">
                        <a:solidFill>
                          <a:srgbClr val="231F2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Bahnschrift Light" panose="020B0502040204020203"/>
                        <a:sym typeface="+mn-ea"/>
                      </a:endParaRPr>
                    </a:p>
                  </a:txBody>
                  <a:tcPr marL="0" marR="0" marT="73660" marB="7175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/>
                </a:tc>
              </a:tr>
              <a:tr h="265430">
                <a:tc gridSpan="2">
                  <a:txBody>
                    <a:bodyPr/>
                    <a:lstStyle/>
                    <a:p>
                      <a:pPr marL="264160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800" b="0" spc="-2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Standards </a:t>
                      </a:r>
                      <a:r>
                        <a:rPr sz="800" b="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: </a:t>
                      </a:r>
                      <a:r>
                        <a:rPr sz="800" b="0" spc="-1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EN </a:t>
                      </a:r>
                      <a:r>
                        <a:rPr sz="800" b="0" spc="-2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ISO</a:t>
                      </a:r>
                      <a:r>
                        <a:rPr sz="800" b="0" spc="-15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800" b="0" spc="-3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20344:2011(</a:t>
                      </a:r>
                      <a:r>
                        <a:rPr lang="en-US" sz="800" b="0" spc="-3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5.11</a:t>
                      </a:r>
                      <a:r>
                        <a:rPr sz="800" b="0" spc="-3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) </a:t>
                      </a:r>
                      <a:r>
                        <a:rPr lang="en-US" sz="800" b="0" spc="-3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,</a:t>
                      </a:r>
                      <a:r>
                        <a:rPr sz="800" b="0" spc="-3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lang="en-US" sz="800" spc="-3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SRC Means both SRA &amp; SRB requirements are fulfilled.</a:t>
                      </a:r>
                      <a:endParaRPr lang="en-US" sz="800" b="0" spc="-30" dirty="0">
                        <a:solidFill>
                          <a:srgbClr val="231F2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0" marR="0" marT="71755" marB="7175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/>
                </a:tc>
              </a:tr>
              <a:tr h="259715">
                <a:tc gridSpan="2"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lang="en-US" sz="900" b="1" spc="-4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√ </a:t>
                      </a:r>
                      <a:r>
                        <a:rPr sz="900" b="1" spc="-1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Protection </a:t>
                      </a:r>
                      <a:r>
                        <a:rPr lang="en-US" sz="900" b="1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Against Heat Risk 300℃</a:t>
                      </a:r>
                      <a:r>
                        <a:rPr lang="en-US" sz="900" b="1" spc="-3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                                                                                                    R</a:t>
                      </a:r>
                      <a:r>
                        <a:rPr lang="en-US" altLang="zh-CN" sz="900" b="1" spc="-3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esult</a:t>
                      </a:r>
                    </a:p>
                  </a:txBody>
                  <a:tcPr marL="0" marR="0" marT="107950" marB="10795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3C93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/>
                </a:tc>
              </a:tr>
              <a:tr h="282290">
                <a:tc gridSpan="2">
                  <a:txBody>
                    <a:bodyPr/>
                    <a:lstStyle/>
                    <a:p>
                      <a:pPr marL="26416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800" b="0" spc="-3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Test</a:t>
                      </a:r>
                      <a:r>
                        <a:rPr sz="800" b="0" spc="-5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 </a:t>
                      </a:r>
                      <a:r>
                        <a:rPr sz="800" b="0" spc="-3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Requirement</a:t>
                      </a:r>
                      <a:r>
                        <a:rPr sz="800" b="0" spc="-5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 </a:t>
                      </a:r>
                      <a:r>
                        <a:rPr sz="800" b="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:</a:t>
                      </a:r>
                      <a:r>
                        <a:rPr sz="800" b="0" spc="-4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 </a:t>
                      </a:r>
                      <a:r>
                        <a:rPr lang="en-US" sz="800" b="0" spc="-4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The Outsole Did Not Melt &amp; Did Not Develop Any Cracks When Bent Aound Mandrel</a:t>
                      </a:r>
                    </a:p>
                  </a:txBody>
                  <a:tcPr marL="0" marR="0" marT="71755" marB="7175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/>
                </a:tc>
              </a:tr>
              <a:tr h="254000">
                <a:tc gridSpan="2">
                  <a:txBody>
                    <a:bodyPr/>
                    <a:lstStyle/>
                    <a:p>
                      <a:pPr marL="264160">
                        <a:lnSpc>
                          <a:spcPct val="100000"/>
                        </a:lnSpc>
                        <a:spcBef>
                          <a:spcPts val="440"/>
                        </a:spcBef>
                        <a:tabLst>
                          <a:tab pos="2176780" algn="l"/>
                          <a:tab pos="2933065" algn="l"/>
                        </a:tabLst>
                      </a:pPr>
                      <a:r>
                        <a:rPr sz="800" b="0" spc="-2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Standards </a:t>
                      </a:r>
                      <a:r>
                        <a:rPr sz="800" b="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:  </a:t>
                      </a:r>
                      <a:r>
                        <a:rPr sz="800" b="0" spc="-1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EN</a:t>
                      </a:r>
                      <a:r>
                        <a:rPr sz="800" b="0" spc="-12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 </a:t>
                      </a:r>
                      <a:r>
                        <a:rPr sz="800" b="0" spc="-2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ISO</a:t>
                      </a:r>
                      <a:r>
                        <a:rPr sz="800" b="0" spc="-4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 </a:t>
                      </a:r>
                      <a:r>
                        <a:rPr sz="800" b="0" spc="-2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20344:2011(</a:t>
                      </a:r>
                      <a:r>
                        <a:rPr lang="en-US" sz="800" b="0" spc="-2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8.7). 300℃    HRO=Heat Resistant</a:t>
                      </a:r>
                    </a:p>
                  </a:txBody>
                  <a:tcPr marL="0" marR="0" marT="71755" marB="7175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/>
                </a:tc>
              </a:tr>
              <a:tr h="0">
                <a:tc gridSpan="2"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lang="en-US" sz="900" b="1" spc="-4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√ </a:t>
                      </a:r>
                      <a:r>
                        <a:rPr sz="900" b="1" spc="-1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Protection </a:t>
                      </a:r>
                      <a:r>
                        <a:rPr lang="en-US" sz="900" b="1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Resistant to Fuel Oil</a:t>
                      </a:r>
                      <a:r>
                        <a:rPr lang="en-US" sz="900" b="1" spc="-3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                                                                                                          R</a:t>
                      </a:r>
                      <a:r>
                        <a:rPr lang="en-US" altLang="zh-CN" sz="900" b="1" spc="-3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esult</a:t>
                      </a:r>
                    </a:p>
                  </a:txBody>
                  <a:tcPr marL="0" marR="0" marT="107950" marB="10795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EBBF2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/>
                </a:tc>
              </a:tr>
              <a:tr h="285115">
                <a:tc gridSpan="2">
                  <a:txBody>
                    <a:bodyPr/>
                    <a:lstStyle/>
                    <a:p>
                      <a:pPr marL="264160" algn="just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sz="800" spc="-3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Test</a:t>
                      </a:r>
                      <a:r>
                        <a:rPr sz="800" spc="-5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 </a:t>
                      </a:r>
                      <a:r>
                        <a:rPr sz="800" spc="-3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Requirement</a:t>
                      </a:r>
                      <a:r>
                        <a:rPr sz="800" spc="-5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:</a:t>
                      </a:r>
                      <a:r>
                        <a:rPr sz="800" spc="-4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 </a:t>
                      </a:r>
                      <a:r>
                        <a:rPr lang="en-US" sz="800" spc="-4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Change in Volume and Change in Hardness</a:t>
                      </a:r>
                      <a:r>
                        <a:rPr sz="800" spc="-4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 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(Outsole)</a:t>
                      </a:r>
                      <a:r>
                        <a:rPr sz="800" spc="-4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 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is</a:t>
                      </a:r>
                      <a:r>
                        <a:rPr sz="800" spc="-4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 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No</a:t>
                      </a:r>
                      <a:r>
                        <a:rPr sz="800" spc="-4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 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More</a:t>
                      </a:r>
                      <a:r>
                        <a:rPr sz="800" spc="-4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 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Than</a:t>
                      </a:r>
                      <a:r>
                        <a:rPr sz="800" spc="-4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 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+12%(*)</a:t>
                      </a:r>
                      <a:endParaRPr lang="zh-CN" altLang="en-US" sz="800" b="0" spc="-25" dirty="0">
                        <a:solidFill>
                          <a:srgbClr val="231F2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Bahnschrift Light" panose="020B0502040204020203"/>
                        <a:sym typeface="+mn-ea"/>
                      </a:endParaRPr>
                    </a:p>
                  </a:txBody>
                  <a:tcPr marL="0" marR="0" marT="71755" marB="7175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>
                    <a:lnR w="6350">
                      <a:solidFill>
                        <a:srgbClr val="231F20"/>
                      </a:solidFill>
                      <a:prstDash val="solid"/>
                    </a:lnR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DDDDDE"/>
                    </a:solidFill>
                  </a:tcPr>
                </a:tc>
              </a:tr>
              <a:tr h="280670">
                <a:tc gridSpan="2">
                  <a:txBody>
                    <a:bodyPr/>
                    <a:lstStyle/>
                    <a:p>
                      <a:pPr marL="264160">
                        <a:lnSpc>
                          <a:spcPct val="100000"/>
                        </a:lnSpc>
                        <a:spcBef>
                          <a:spcPts val="440"/>
                        </a:spcBef>
                        <a:tabLst>
                          <a:tab pos="2176780" algn="l"/>
                          <a:tab pos="2933065" algn="l"/>
                        </a:tabLst>
                      </a:pPr>
                      <a:r>
                        <a:rPr sz="800" spc="-2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Standards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:  </a:t>
                      </a:r>
                      <a:r>
                        <a:rPr sz="800" spc="-1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EN</a:t>
                      </a:r>
                      <a:r>
                        <a:rPr sz="800" spc="-12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 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ISO</a:t>
                      </a:r>
                      <a:r>
                        <a:rPr sz="800" spc="-4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 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20344:2011(8.6.1)</a:t>
                      </a:r>
                      <a:r>
                        <a:rPr lang="en-US" sz="800" spc="-2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      </a:t>
                      </a:r>
                    </a:p>
                  </a:txBody>
                  <a:tcPr marL="0" marR="0" marT="71755" marB="7175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/>
                </a:tc>
              </a:tr>
              <a:tr h="267335">
                <a:tc gridSpan="2">
                  <a:txBody>
                    <a:bodyPr/>
                    <a:lstStyle/>
                    <a:p>
                      <a:pPr marL="256540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sz="900" b="1" spc="-3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SAFETOE </a:t>
                      </a:r>
                      <a:r>
                        <a:rPr sz="900" b="1" spc="-3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Standard</a:t>
                      </a:r>
                      <a:r>
                        <a:rPr sz="900" b="1" spc="-3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 </a:t>
                      </a:r>
                      <a:r>
                        <a:rPr sz="900" b="1" spc="-4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Package</a:t>
                      </a:r>
                      <a:r>
                        <a:rPr sz="900" b="1" spc="-3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 </a:t>
                      </a:r>
                      <a:r>
                        <a:rPr sz="900" b="1" spc="-4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Instruction </a:t>
                      </a:r>
                      <a:r>
                        <a:rPr lang="en-US" sz="900" b="1" spc="-4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(Average 42# for Reference)</a:t>
                      </a:r>
                    </a:p>
                  </a:txBody>
                  <a:tcPr marL="0" marR="0" marT="107950" marB="10795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  <a:solidFill>
                      <a:srgbClr val="F3C93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/>
                </a:tc>
              </a:tr>
              <a:tr h="266065">
                <a:tc>
                  <a:txBody>
                    <a:bodyPr/>
                    <a:lstStyle/>
                    <a:p>
                      <a:pPr marL="264160">
                        <a:lnSpc>
                          <a:spcPct val="100000"/>
                        </a:lnSpc>
                        <a:spcBef>
                          <a:spcPts val="460"/>
                        </a:spcBef>
                      </a:pPr>
                      <a:r>
                        <a:rPr sz="800" b="0" spc="-2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Shoes </a:t>
                      </a:r>
                      <a:r>
                        <a:rPr sz="800" b="0" spc="-3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Weight </a:t>
                      </a:r>
                      <a:r>
                        <a:rPr sz="800" b="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: </a:t>
                      </a:r>
                      <a:r>
                        <a:rPr sz="800" b="0" spc="-2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1.</a:t>
                      </a:r>
                      <a:r>
                        <a:rPr lang="en-US" sz="800" b="0" spc="-2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2</a:t>
                      </a:r>
                      <a:r>
                        <a:rPr sz="800" b="0" spc="-2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-1.</a:t>
                      </a:r>
                      <a:r>
                        <a:rPr lang="en-US" sz="800" b="0" spc="-2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3</a:t>
                      </a:r>
                      <a:r>
                        <a:rPr sz="800" b="0" spc="-2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 </a:t>
                      </a:r>
                      <a:r>
                        <a:rPr lang="en-US" sz="800" b="0" spc="-2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KGS</a:t>
                      </a:r>
                      <a:r>
                        <a:rPr sz="800" b="0" spc="-2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 </a:t>
                      </a:r>
                      <a:r>
                        <a:rPr sz="800" b="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/</a:t>
                      </a:r>
                      <a:r>
                        <a:rPr sz="800" b="0" spc="-18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 </a:t>
                      </a:r>
                      <a:r>
                        <a:rPr sz="800" b="0" spc="-3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</a:rPr>
                        <a:t>Pair</a:t>
                      </a:r>
                    </a:p>
                  </a:txBody>
                  <a:tcPr marL="0" marR="0" marT="58419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lang="en-US" sz="800" spc="-2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Carton</a:t>
                      </a:r>
                      <a:r>
                        <a:rPr sz="800" spc="-2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 </a:t>
                      </a:r>
                      <a:r>
                        <a:rPr sz="800" spc="-3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Weight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: 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1</a:t>
                      </a:r>
                      <a:r>
                        <a:rPr lang="en-US" sz="800" spc="-2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3-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1</a:t>
                      </a:r>
                      <a:r>
                        <a:rPr lang="en-US" sz="800" spc="-2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4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 </a:t>
                      </a:r>
                      <a:r>
                        <a:rPr lang="en-US" sz="800" spc="-2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KGS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/</a:t>
                      </a:r>
                      <a:r>
                        <a:rPr sz="800" spc="-18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 </a:t>
                      </a:r>
                      <a:r>
                        <a:rPr lang="en-US" sz="800" spc="-3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Bahnschrift Light" panose="020B0502040204020203"/>
                          <a:sym typeface="+mn-ea"/>
                        </a:rPr>
                        <a:t>Carton</a:t>
                      </a:r>
                      <a:endParaRPr lang="en-US" sz="800" b="0" spc="-30" dirty="0">
                        <a:solidFill>
                          <a:srgbClr val="231F2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Bahnschrift Light" panose="020B0502040204020203"/>
                        <a:sym typeface="+mn-ea"/>
                      </a:endParaRPr>
                    </a:p>
                  </a:txBody>
                  <a:tcPr marL="0" marR="0" marT="71755" marB="7175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  <a:tr h="266065">
                <a:tc>
                  <a:txBody>
                    <a:bodyPr/>
                    <a:lstStyle/>
                    <a:p>
                      <a:pPr marL="264160">
                        <a:lnSpc>
                          <a:spcPct val="100000"/>
                        </a:lnSpc>
                        <a:spcBef>
                          <a:spcPts val="460"/>
                        </a:spcBef>
                      </a:pPr>
                      <a:r>
                        <a:rPr sz="80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</a:t>
                      </a:r>
                      <a:r>
                        <a:rPr sz="800" spc="-5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Pair</a:t>
                      </a:r>
                      <a:r>
                        <a:rPr sz="800" spc="-4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sz="800" spc="-5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lang="en-US" sz="800" spc="-5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Color B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ox</a:t>
                      </a:r>
                      <a:r>
                        <a:rPr sz="800" spc="-4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,</a:t>
                      </a:r>
                      <a:r>
                        <a:rPr sz="800" spc="-4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lang="en-US" sz="800" spc="-4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Dimensions</a:t>
                      </a:r>
                      <a:r>
                        <a:rPr sz="800" spc="-5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sz="80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:</a:t>
                      </a:r>
                      <a:r>
                        <a:rPr sz="800" spc="-4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32×2</a:t>
                      </a:r>
                      <a:r>
                        <a:rPr lang="en-US" sz="800" spc="-2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</a:t>
                      </a:r>
                      <a:r>
                        <a:rPr sz="800" spc="-2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×12</a:t>
                      </a:r>
                      <a:r>
                        <a:rPr lang="en-US" sz="800" spc="-2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CM</a:t>
                      </a:r>
                      <a:endParaRPr sz="800" b="0" spc="-30" dirty="0">
                        <a:solidFill>
                          <a:srgbClr val="231F2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Bahnschrift Light" panose="020B0502040204020203"/>
                      </a:endParaRPr>
                    </a:p>
                  </a:txBody>
                  <a:tcPr marL="0" marR="0" marT="58419" marB="0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800" b="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en-US" sz="800" b="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0</a:t>
                      </a:r>
                      <a:r>
                        <a:rPr sz="800" b="0" spc="-5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800" b="0" spc="-2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Pair</a:t>
                      </a:r>
                      <a:r>
                        <a:rPr sz="800" b="0" spc="-4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800" b="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sz="800" b="0" spc="-5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lang="en-US" sz="800" b="0" spc="-5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Carton</a:t>
                      </a:r>
                      <a:r>
                        <a:rPr sz="800" b="0" spc="-4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800" b="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,</a:t>
                      </a:r>
                      <a:r>
                        <a:rPr sz="800" b="0" spc="-4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lang="en-US" sz="800" b="0" spc="-2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Dimensions</a:t>
                      </a:r>
                      <a:r>
                        <a:rPr sz="800" b="0" spc="-5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800" b="0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:</a:t>
                      </a:r>
                      <a:r>
                        <a:rPr sz="800" b="0" spc="-4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lang="en-US" sz="800" b="0" spc="-4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62</a:t>
                      </a:r>
                      <a:r>
                        <a:rPr sz="800" b="0" spc="-2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×</a:t>
                      </a:r>
                      <a:r>
                        <a:rPr lang="en-US" sz="800" b="0" spc="-2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43</a:t>
                      </a:r>
                      <a:r>
                        <a:rPr sz="800" b="0" spc="-2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×</a:t>
                      </a:r>
                      <a:r>
                        <a:rPr lang="en-US" sz="800" b="0" spc="-25" dirty="0">
                          <a:solidFill>
                            <a:srgbClr val="231F2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33CM</a:t>
                      </a:r>
                    </a:p>
                  </a:txBody>
                  <a:tcPr marL="0" marR="0" marT="71755" marB="71755">
                    <a:lnL w="6350">
                      <a:solidFill>
                        <a:srgbClr val="231F20"/>
                      </a:solidFill>
                      <a:prstDash val="solid"/>
                    </a:lnL>
                    <a:lnR w="635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pSp>
        <p:nvGrpSpPr>
          <p:cNvPr id="14" name="组合 13"/>
          <p:cNvGrpSpPr/>
          <p:nvPr/>
        </p:nvGrpSpPr>
        <p:grpSpPr>
          <a:xfrm>
            <a:off x="5797550" y="2904490"/>
            <a:ext cx="667287" cy="2897505"/>
            <a:chOff x="9556" y="4454"/>
            <a:chExt cx="1078" cy="4563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9556" y="4454"/>
              <a:ext cx="0" cy="4563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/>
          </p:nvSpPr>
          <p:spPr>
            <a:xfrm>
              <a:off x="10116" y="5175"/>
              <a:ext cx="518" cy="303"/>
            </a:xfrm>
            <a:prstGeom prst="rect">
              <a:avLst/>
            </a:prstGeom>
            <a:noFill/>
          </p:spPr>
          <p:txBody>
            <a:bodyPr wrap="square" lIns="0" tIns="53975" rIns="0" bIns="0" rtlCol="0">
              <a:spAutoFit/>
            </a:bodyPr>
            <a:lstStyle/>
            <a:p>
              <a:pPr algn="ctr"/>
              <a:r>
                <a:rPr lang="en-US" altLang="zh-CN" sz="900">
                  <a:latin typeface="微软雅黑" panose="020B0503020204020204" charset="-122"/>
                  <a:ea typeface="微软雅黑" panose="020B0503020204020204" charset="-122"/>
                </a:rPr>
                <a:t>PASS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0116" y="6737"/>
              <a:ext cx="518" cy="303"/>
            </a:xfrm>
            <a:prstGeom prst="rect">
              <a:avLst/>
            </a:prstGeom>
            <a:noFill/>
          </p:spPr>
          <p:txBody>
            <a:bodyPr wrap="square" lIns="0" tIns="53975" rIns="0" bIns="0" rtlCol="0">
              <a:spAutoFit/>
            </a:bodyPr>
            <a:lstStyle/>
            <a:p>
              <a:pPr algn="ctr"/>
              <a:r>
                <a:rPr lang="en-US" altLang="zh-CN" sz="900">
                  <a:latin typeface="微软雅黑" panose="020B0503020204020204" charset="-122"/>
                  <a:ea typeface="微软雅黑" panose="020B0503020204020204" charset="-122"/>
                </a:rPr>
                <a:t>PASS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0116" y="8180"/>
              <a:ext cx="517" cy="275"/>
            </a:xfrm>
            <a:prstGeom prst="rect">
              <a:avLst/>
            </a:prstGeom>
            <a:noFill/>
          </p:spPr>
          <p:txBody>
            <a:bodyPr wrap="square" lIns="0" tIns="36195" rIns="0" bIns="0" rtlCol="0">
              <a:spAutoFit/>
            </a:bodyPr>
            <a:lstStyle/>
            <a:p>
              <a:pPr algn="ctr"/>
              <a:r>
                <a:rPr lang="en-US" altLang="zh-CN" sz="900">
                  <a:latin typeface="微软雅黑" panose="020B0503020204020204" charset="-122"/>
                  <a:ea typeface="微软雅黑" panose="020B0503020204020204" charset="-122"/>
                </a:rPr>
                <a:t>PASS</a:t>
              </a:r>
            </a:p>
          </p:txBody>
        </p:sp>
      </p:grpSp>
      <p:sp>
        <p:nvSpPr>
          <p:cNvPr id="4" name="object 4"/>
          <p:cNvSpPr txBox="1"/>
          <p:nvPr/>
        </p:nvSpPr>
        <p:spPr>
          <a:xfrm>
            <a:off x="720090" y="8394700"/>
            <a:ext cx="3194685" cy="147002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420"/>
              </a:spcBef>
            </a:pPr>
            <a:r>
              <a:rPr lang="en-US" sz="900" b="1" spc="-2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User Instructions</a:t>
            </a:r>
            <a:r>
              <a:rPr sz="900" b="1" spc="-2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:</a:t>
            </a:r>
            <a:endParaRPr sz="900" b="1">
              <a:latin typeface="微软雅黑" panose="020B0503020204020204" charset="-122"/>
              <a:ea typeface="微软雅黑" panose="020B0503020204020204" charset="-122"/>
              <a:cs typeface="Bahnschrift Light" panose="020B0502040204020203"/>
            </a:endParaRPr>
          </a:p>
          <a:p>
            <a:pPr marL="12700">
              <a:lnSpc>
                <a:spcPct val="150000"/>
              </a:lnSpc>
              <a:spcBef>
                <a:spcPts val="250"/>
              </a:spcBef>
            </a:pPr>
            <a:r>
              <a:rPr sz="700" b="0" spc="-1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1.</a:t>
            </a:r>
            <a:r>
              <a:rPr sz="700" b="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) </a:t>
            </a:r>
            <a:r>
              <a:rPr sz="700" b="0" spc="-2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RECOMMENDED </a:t>
            </a:r>
            <a:r>
              <a:rPr sz="700" b="0" spc="-1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TO </a:t>
            </a:r>
            <a:r>
              <a:rPr sz="700" b="0" spc="-2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USE </a:t>
            </a:r>
            <a:r>
              <a:rPr sz="700" b="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: </a:t>
            </a:r>
            <a:r>
              <a:rPr lang="en-US" sz="70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 SemiCondensed" panose="020B0502040204020203"/>
                <a:sym typeface="+mn-ea"/>
              </a:rPr>
              <a:t>Construction, Logistics, Mechanics, Glasses Installation, Workshop, </a:t>
            </a:r>
            <a:r>
              <a:rPr sz="700" b="0" spc="-2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Farming,</a:t>
            </a:r>
            <a:r>
              <a:rPr sz="700" b="0" spc="-4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 </a:t>
            </a:r>
            <a:r>
              <a:rPr sz="700" b="0" spc="-2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Garden,</a:t>
            </a:r>
            <a:r>
              <a:rPr sz="700" b="0" spc="-4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 </a:t>
            </a:r>
            <a:r>
              <a:rPr lang="en-US" sz="70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 SemiCondensed" panose="020B0502040204020203"/>
                <a:sym typeface="+mn-ea"/>
              </a:rPr>
              <a:t>Oil &amp; Gas, Chemical Factory </a:t>
            </a:r>
            <a:r>
              <a:rPr sz="700" b="0" spc="-2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etc.</a:t>
            </a:r>
            <a:endParaRPr sz="700">
              <a:latin typeface="微软雅黑" panose="020B0503020204020204" charset="-122"/>
              <a:ea typeface="微软雅黑" panose="020B0503020204020204" charset="-122"/>
              <a:cs typeface="Bahnschrift Light" panose="020B0502040204020203"/>
            </a:endParaRPr>
          </a:p>
          <a:p>
            <a:pPr marL="12700" marR="5080">
              <a:lnSpc>
                <a:spcPct val="143000"/>
              </a:lnSpc>
            </a:pPr>
            <a:r>
              <a:rPr sz="700" b="0" spc="-1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2.) </a:t>
            </a:r>
            <a:r>
              <a:rPr sz="700" b="0" spc="-2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LIMITATION </a:t>
            </a:r>
            <a:r>
              <a:rPr sz="700" b="0" spc="-1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TO </a:t>
            </a:r>
            <a:r>
              <a:rPr sz="700" b="0" spc="-2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USE: </a:t>
            </a:r>
            <a:r>
              <a:rPr sz="700" b="0" spc="-1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It is </a:t>
            </a:r>
            <a:r>
              <a:rPr sz="700" b="0" spc="-2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very important </a:t>
            </a:r>
            <a:r>
              <a:rPr sz="700" b="0" spc="-1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that </a:t>
            </a:r>
            <a:r>
              <a:rPr sz="700" b="0" spc="-2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footwear selected </a:t>
            </a:r>
            <a:r>
              <a:rPr sz="700" b="0" spc="-1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must </a:t>
            </a:r>
            <a:r>
              <a:rPr sz="700" b="0" spc="-1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be </a:t>
            </a:r>
            <a:r>
              <a:rPr sz="700" b="0" spc="-2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suitable </a:t>
            </a:r>
            <a:r>
              <a:rPr sz="700" b="0" spc="-1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for the right </a:t>
            </a:r>
            <a:r>
              <a:rPr sz="700" b="0" spc="-1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workplaces. </a:t>
            </a:r>
            <a:r>
              <a:rPr sz="700" b="0" spc="-1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The protection against risks </a:t>
            </a:r>
            <a:r>
              <a:rPr sz="700" b="0" spc="-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or </a:t>
            </a:r>
            <a:r>
              <a:rPr sz="700" b="0" spc="-1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hazards which are not </a:t>
            </a:r>
            <a:r>
              <a:rPr sz="700" b="0" spc="-2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mentioned</a:t>
            </a:r>
            <a:r>
              <a:rPr sz="700" b="0" spc="-4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 </a:t>
            </a:r>
            <a:r>
              <a:rPr sz="700" b="0" spc="-1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in</a:t>
            </a:r>
            <a:r>
              <a:rPr sz="700" b="0" spc="-3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 </a:t>
            </a:r>
            <a:r>
              <a:rPr sz="700" b="0" spc="-1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this</a:t>
            </a:r>
            <a:r>
              <a:rPr sz="700" b="0" spc="-4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 </a:t>
            </a:r>
            <a:r>
              <a:rPr sz="700" b="0" spc="-2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document</a:t>
            </a:r>
            <a:r>
              <a:rPr sz="700" b="0" spc="-3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 </a:t>
            </a:r>
            <a:r>
              <a:rPr sz="700" b="0" spc="-1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is</a:t>
            </a:r>
            <a:r>
              <a:rPr sz="700" b="0" spc="-3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 </a:t>
            </a:r>
            <a:r>
              <a:rPr sz="700" b="0" spc="-1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not</a:t>
            </a:r>
            <a:r>
              <a:rPr sz="700" b="0" spc="-3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 </a:t>
            </a:r>
            <a:r>
              <a:rPr sz="700" b="0" spc="-2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warranted.</a:t>
            </a:r>
            <a:endParaRPr sz="700">
              <a:latin typeface="微软雅黑" panose="020B0503020204020204" charset="-122"/>
              <a:ea typeface="微软雅黑" panose="020B0503020204020204" charset="-122"/>
              <a:cs typeface="Bahnschrift Light" panose="020B0502040204020203"/>
            </a:endParaRPr>
          </a:p>
          <a:p>
            <a:pPr marL="12700" marR="5080">
              <a:lnSpc>
                <a:spcPct val="143000"/>
              </a:lnSpc>
            </a:pPr>
            <a:r>
              <a:rPr sz="700" b="0" spc="-1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3.) </a:t>
            </a:r>
            <a:r>
              <a:rPr sz="700" b="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FITTING &amp; </a:t>
            </a:r>
            <a:r>
              <a:rPr sz="700" b="0" spc="-1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SIZE: </a:t>
            </a:r>
            <a:r>
              <a:rPr sz="700" b="0" spc="-1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All </a:t>
            </a:r>
            <a:r>
              <a:rPr sz="700" b="0" spc="-1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footwear are marked with standard size </a:t>
            </a:r>
            <a:r>
              <a:rPr sz="700" b="0" spc="-1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on </a:t>
            </a:r>
            <a:r>
              <a:rPr sz="700" b="0" spc="-1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tongue label.  Some</a:t>
            </a:r>
            <a:r>
              <a:rPr sz="700" b="0" spc="-4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 </a:t>
            </a:r>
            <a:r>
              <a:rPr lang="en-US" sz="700" b="0" spc="-4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are </a:t>
            </a:r>
            <a:r>
              <a:rPr sz="700" b="0" spc="-1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with</a:t>
            </a:r>
            <a:r>
              <a:rPr sz="700" b="0" spc="-4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 </a:t>
            </a:r>
            <a:r>
              <a:rPr sz="700" b="0" spc="-2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different</a:t>
            </a:r>
            <a:r>
              <a:rPr sz="700" b="0" spc="-4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 </a:t>
            </a:r>
            <a:r>
              <a:rPr sz="700" b="0" spc="-1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size</a:t>
            </a:r>
            <a:r>
              <a:rPr sz="700" b="0" spc="-3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 </a:t>
            </a:r>
            <a:r>
              <a:rPr sz="700" b="0" spc="-2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comparation,</a:t>
            </a:r>
            <a:r>
              <a:rPr sz="700" b="0" spc="-3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 </a:t>
            </a:r>
            <a:r>
              <a:rPr sz="700" b="0" spc="-1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such</a:t>
            </a:r>
            <a:r>
              <a:rPr sz="700" b="0" spc="-4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 </a:t>
            </a:r>
            <a:r>
              <a:rPr sz="700" b="0" spc="-1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as</a:t>
            </a:r>
            <a:r>
              <a:rPr sz="700" b="0" spc="-4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 </a:t>
            </a:r>
            <a:r>
              <a:rPr sz="700" b="0" spc="-1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EU</a:t>
            </a:r>
            <a:r>
              <a:rPr sz="700" b="0" spc="-3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 </a:t>
            </a:r>
            <a:r>
              <a:rPr sz="700" b="0" spc="-2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size,</a:t>
            </a:r>
            <a:r>
              <a:rPr sz="700" b="0" spc="-4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 </a:t>
            </a:r>
            <a:r>
              <a:rPr sz="700" b="0" spc="-2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U</a:t>
            </a:r>
            <a:r>
              <a:rPr lang="en-US" sz="700" b="0" spc="-2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K</a:t>
            </a:r>
            <a:r>
              <a:rPr sz="700" b="0" spc="-3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 </a:t>
            </a:r>
            <a:r>
              <a:rPr sz="700" b="0" spc="-2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size,</a:t>
            </a:r>
            <a:r>
              <a:rPr sz="700" b="0" spc="-3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 </a:t>
            </a:r>
            <a:r>
              <a:rPr sz="700" b="0" spc="-1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U</a:t>
            </a:r>
            <a:r>
              <a:rPr lang="en-US" sz="700" b="0" spc="-1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S</a:t>
            </a:r>
            <a:r>
              <a:rPr sz="700" b="0" spc="-4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 </a:t>
            </a:r>
            <a:r>
              <a:rPr sz="700" b="0" spc="-1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size</a:t>
            </a:r>
            <a:r>
              <a:rPr sz="700" b="0" spc="-3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 </a:t>
            </a:r>
            <a:r>
              <a:rPr sz="700" b="0" spc="-2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etc.</a:t>
            </a:r>
            <a:r>
              <a:rPr lang="en-US" sz="700" b="0" spc="-2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</a:rPr>
              <a:t> </a:t>
            </a:r>
            <a:r>
              <a:rPr sz="700" spc="-2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  <a:sym typeface="+mn-ea"/>
              </a:rPr>
              <a:t>Please wear footwear </a:t>
            </a:r>
            <a:r>
              <a:rPr lang="en-US" sz="700" spc="-2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  <a:sym typeface="+mn-ea"/>
              </a:rPr>
              <a:t>in</a:t>
            </a:r>
            <a:r>
              <a:rPr sz="700" spc="-2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  <a:sym typeface="+mn-ea"/>
              </a:rPr>
              <a:t> </a:t>
            </a:r>
            <a:r>
              <a:rPr sz="70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  <a:sym typeface="+mn-ea"/>
              </a:rPr>
              <a:t>a </a:t>
            </a:r>
            <a:r>
              <a:rPr sz="700" spc="-2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  <a:sym typeface="+mn-ea"/>
              </a:rPr>
              <a:t>suitable size.</a:t>
            </a:r>
          </a:p>
        </p:txBody>
      </p:sp>
      <p:sp>
        <p:nvSpPr>
          <p:cNvPr id="2" name="文本框 1" descr="7b0a20202020227461726765744964223a202270726f636573734f6e6c696e6542756c6c6574220a7d0a"/>
          <p:cNvSpPr txBox="1"/>
          <p:nvPr/>
        </p:nvSpPr>
        <p:spPr>
          <a:xfrm>
            <a:off x="3930650" y="1259610"/>
            <a:ext cx="3275330" cy="276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16205" marR="625475">
              <a:lnSpc>
                <a:spcPct val="100000"/>
              </a:lnSpc>
              <a:spcBef>
                <a:spcPts val="570"/>
              </a:spcBef>
            </a:pPr>
            <a:r>
              <a:rPr lang="en-US" sz="900" b="1" spc="-4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  <a:sym typeface="+mn-ea"/>
              </a:rPr>
              <a:t>Upper, Lining &amp; Bonding</a:t>
            </a:r>
            <a:r>
              <a:rPr sz="900" b="1" spc="-4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  <a:sym typeface="+mn-ea"/>
              </a:rPr>
              <a:t> </a:t>
            </a:r>
            <a:r>
              <a:rPr sz="900" b="1" spc="-3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  <a:sym typeface="+mn-ea"/>
              </a:rPr>
              <a:t>Strength</a:t>
            </a:r>
            <a:r>
              <a:rPr lang="en-US" sz="900" b="1" spc="-35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  <a:sym typeface="+mn-ea"/>
              </a:rPr>
              <a:t> </a:t>
            </a:r>
            <a:r>
              <a:rPr sz="900" b="1" spc="-5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  <a:sym typeface="+mn-ea"/>
              </a:rPr>
              <a:t>Test</a:t>
            </a:r>
            <a:r>
              <a:rPr lang="en-US" sz="900" b="1" spc="-5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  <a:sym typeface="+mn-ea"/>
              </a:rPr>
              <a:t> </a:t>
            </a:r>
            <a:r>
              <a:rPr lang="en-US" sz="900" b="1" spc="-4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Bahnschrift Light" panose="020B0502040204020203"/>
                <a:sym typeface="+mn-ea"/>
              </a:rPr>
              <a:t>Result</a:t>
            </a:r>
            <a:endParaRPr lang="en-US" sz="900" b="1" dirty="0">
              <a:solidFill>
                <a:srgbClr val="231F20"/>
              </a:solidFill>
              <a:latin typeface="微软雅黑" panose="020B0503020204020204" charset="-122"/>
              <a:ea typeface="微软雅黑" panose="020B0503020204020204" charset="-122"/>
              <a:cs typeface="Bahnschrift Light" panose="020B0502040204020203"/>
            </a:endParaRPr>
          </a:p>
          <a:p>
            <a:endParaRPr lang="en-US" altLang="en-US" sz="900" b="1" dirty="0">
              <a:solidFill>
                <a:srgbClr val="231F20"/>
              </a:solidFill>
              <a:latin typeface="微软雅黑" panose="020B0503020204020204" charset="-122"/>
              <a:ea typeface="微软雅黑" panose="020B0503020204020204" charset="-122"/>
              <a:cs typeface="Bahnschrift Light" panose="020B0502040204020203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TYyYzI3NzdhZmVmYzExYmY0YmVkYWE4NmViMmY4ZTg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c813c9a-cf2f-4d0c-91a5-49f0ac83891d}"/>
  <p:tag name="TABLE_ENDDRAG_ORIGIN_RECT" val="240*127"/>
  <p:tag name="TABLE_ENDDRAG_RECT" val="298*90*240*12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7c2300e1-d1b2-40d0-84a4-1d197274d48f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1F2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728</Words>
  <Application>Microsoft Office PowerPoint</Application>
  <PresentationFormat>Custom</PresentationFormat>
  <Paragraphs>60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13" baseType="lpstr">
      <vt:lpstr>微软雅黑</vt:lpstr>
      <vt:lpstr>Arial</vt:lpstr>
      <vt:lpstr>Bahnschrift Light</vt:lpstr>
      <vt:lpstr>Bahnschrift Light SemiCondensed</vt:lpstr>
      <vt:lpstr>Bahnschrift SemiBold</vt:lpstr>
      <vt:lpstr>Calibri</vt:lpstr>
      <vt:lpstr>Calibri Light</vt:lpstr>
      <vt:lpstr>Colfax Thin</vt:lpstr>
      <vt:lpstr>Microsoft PhagsPa</vt:lpstr>
      <vt:lpstr>Office Theme</vt:lpstr>
      <vt:lpstr>Custom Design</vt:lpstr>
      <vt:lpstr>L-7342 S3 SRC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M-8027	 S3 S R C</dc:title>
  <dc:creator>Saja Al-Amri</dc:creator>
  <cp:lastModifiedBy>Osama Abu Saad</cp:lastModifiedBy>
  <cp:revision>61</cp:revision>
  <dcterms:created xsi:type="dcterms:W3CDTF">2021-11-05T03:46:00Z</dcterms:created>
  <dcterms:modified xsi:type="dcterms:W3CDTF">2022-10-02T12:16:52Z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2021-11-13T00:00:00Z</vt:filetime>
  </property>
  <property fmtid="{D5CDD505-2E9C-101B-9397-08002B2CF9AE}" pid="3" name="Creator">
    <vt:lpwstr>Adobe InDesign 16.0 (Windows)</vt:lpwstr>
  </property>
  <property fmtid="{D5CDD505-2E9C-101B-9397-08002B2CF9AE}" pid="4" name="LastSaved">
    <vt:filetime>2021-11-13T00:00:00Z</vt:filetime>
  </property>
  <property fmtid="{D5CDD505-2E9C-101B-9397-08002B2CF9AE}" pid="5" name="ICV">
    <vt:lpwstr>E39714386F6E44CEBB9622919CE6A4BB</vt:lpwstr>
  </property>
  <property fmtid="{D5CDD505-2E9C-101B-9397-08002B2CF9AE}" pid="6" name="KSOProductBuildVer">
    <vt:lpwstr>2052-11.1.0.12302</vt:lpwstr>
  </property>
</Properties>
</file>